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45"/>
  </p:notesMasterIdLst>
  <p:handoutMasterIdLst>
    <p:handoutMasterId r:id="rId46"/>
  </p:handoutMasterIdLst>
  <p:sldIdLst>
    <p:sldId id="330"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Noto Sans Symbols"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7" pos="6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SP" initials="SP" lastIdx="3" clrIdx="7">
    <p:extLst>
      <p:ext uri="{19B8F6BF-5375-455C-9EA6-DF929625EA0E}">
        <p15:presenceInfo xmlns:p15="http://schemas.microsoft.com/office/powerpoint/2012/main" userId="SP" providerId="None"/>
      </p:ext>
    </p:extLst>
  </p:cmAuthor>
  <p:cmAuthor id="1" name="Ruchi Sachdev" initials="" lastIdx="8" clrIdx="1"/>
  <p:cmAuthor id="8" name="Sugandh Juneja" initials="SJ" lastIdx="1" clrIdx="8">
    <p:extLst>
      <p:ext uri="{19B8F6BF-5375-455C-9EA6-DF929625EA0E}">
        <p15:presenceInfo xmlns:p15="http://schemas.microsoft.com/office/powerpoint/2012/main" userId="Sugandh Juneja" providerId="None"/>
      </p:ext>
    </p:extLst>
  </p:cmAuthor>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7" autoAdjust="0"/>
    <p:restoredTop sz="83314" autoAdjust="0"/>
  </p:normalViewPr>
  <p:slideViewPr>
    <p:cSldViewPr snapToGrid="0" snapToObjects="1">
      <p:cViewPr varScale="1">
        <p:scale>
          <a:sx n="56" d="100"/>
          <a:sy n="56" d="100"/>
        </p:scale>
        <p:origin x="864" y="72"/>
      </p:cViewPr>
      <p:guideLst>
        <p:guide orient="horz" pos="4042"/>
        <p:guide pos="295"/>
        <p:guide orient="horz" pos="4178"/>
        <p:guide orient="horz" pos="119"/>
        <p:guide orient="horz" pos="709"/>
        <p:guide orient="horz" pos="1071"/>
        <p:guide pos="635"/>
      </p:guideLst>
    </p:cSldViewPr>
  </p:slideViewPr>
  <p:outlineViewPr>
    <p:cViewPr>
      <p:scale>
        <a:sx n="33" d="100"/>
        <a:sy n="33" d="100"/>
      </p:scale>
      <p:origin x="0" y="-2916"/>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Figure 1.2 shows how sellers and buyers are connected by four flows. Sellers send goods and services and communications such as ads and direct mail to the market; in return they receive money and information such as customer attitudes and sales data. The inner loop shows an exchange of money for goods and services; the outer loop shows an exchange of information.</a:t>
            </a:r>
          </a:p>
          <a:p>
            <a:endParaRPr lang="en-IN" dirty="0"/>
          </a:p>
          <a:p>
            <a:r>
              <a:rPr lang="en-US" sz="1800" dirty="0">
                <a:effectLst/>
                <a:latin typeface="Times New Roman" panose="02020603050405020304" pitchFamily="18" charset="0"/>
                <a:ea typeface="Calibri" panose="020F0502020204030204" pitchFamily="34" charset="0"/>
              </a:rPr>
              <a:t>In the illustration, a box on the left labeled Industry (a collection of sellers) and a box on the right labeled Market (a collection of buyers) are connected via arrows. Two arrows labeled Communication and Goods, services point from Industry to Market, and two arrows labeled Money and Information point from Market to Industry.</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438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marketplace is dramatically different from even 10 years ago, with new marketing behaviors, opportunities, and challenges emerging.</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6220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Figure 1.3 summarizes the four major market forces, three key market outcomes, and four fundamental pillars of holistic marketing that help to capture the new marketing realities. With these concepts in place, we can identify a specific set of tasks that make up successful marketing management and marketing leadership.</a:t>
            </a:r>
            <a:endParaRPr lang="en-US" dirty="0">
              <a:latin typeface="Arial" panose="020B0604020202020204" pitchFamily="34" charset="0"/>
            </a:endParaRPr>
          </a:p>
          <a:p>
            <a:endParaRPr lang="en-IN" dirty="0"/>
          </a:p>
          <a:p>
            <a:r>
              <a:rPr lang="en-US" sz="1800" dirty="0">
                <a:effectLst/>
                <a:latin typeface="Times New Roman" panose="02020603050405020304" pitchFamily="18" charset="0"/>
                <a:ea typeface="Times New Roman" panose="02020603050405020304" pitchFamily="18" charset="0"/>
              </a:rPr>
              <a:t>In the flowchart, from left to right, the entries are as follows: </a:t>
            </a:r>
            <a:r>
              <a:rPr lang="en-US" sz="1800" dirty="0">
                <a:effectLst/>
                <a:latin typeface="Times New Roman" panose="02020603050405020304" pitchFamily="18" charset="0"/>
                <a:ea typeface="Calibri" panose="020F0502020204030204" pitchFamily="34" charset="0"/>
              </a:rPr>
              <a:t>Market forces, Technology, Globalization, Physical environment, and Social responsibility; Market outcomes, New consumer capabilities, New company capabilities, and New competitive environment, and Holistic marketing, Relationship marketing, Integrated marketing, Internal marketing, and Performance marketing.</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4613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Technology: Massive amounts of information and data about almost everything are now available to consumers and marketers. </a:t>
            </a:r>
            <a:r>
              <a:rPr lang="en-US" dirty="0"/>
              <a:t>Technological developments have given birth to new business models that take advantage of the new capabilities stemming from these technologies.</a:t>
            </a:r>
            <a:r>
              <a:rPr lang="en-US" dirty="0">
                <a:latin typeface="Arial" panose="020B0604020202020204" pitchFamily="34" charset="0"/>
              </a:rPr>
              <a:t> Even traditional marketing activities are profoundly affected by technology.</a:t>
            </a:r>
          </a:p>
          <a:p>
            <a:endParaRPr lang="en-US" dirty="0">
              <a:latin typeface="Arial" panose="020B0604020202020204" pitchFamily="34" charset="0"/>
            </a:endParaRPr>
          </a:p>
          <a:p>
            <a:r>
              <a:rPr lang="en-US" dirty="0">
                <a:latin typeface="Arial" panose="020B0604020202020204" pitchFamily="34" charset="0"/>
              </a:rPr>
              <a:t>Globalization: The world has become a smaller place. </a:t>
            </a:r>
            <a:r>
              <a:rPr lang="en-US" dirty="0"/>
              <a:t>Geographic and political barriers have been eroded as advanced telecommunication technologies and workflow platforms that enable all types of computers to work together continue to create almost limitless opportunities for communication, collaboration, and data mining. </a:t>
            </a:r>
            <a:r>
              <a:rPr lang="en-US" dirty="0">
                <a:latin typeface="Arial" panose="020B0604020202020204" pitchFamily="34" charset="0"/>
              </a:rPr>
              <a:t>Globalization has made countries increasingly multicultural and changes innovation and product development as companies take ideas and lessons from one country and apply them to another.</a:t>
            </a:r>
          </a:p>
          <a:p>
            <a:endParaRPr lang="en-US" dirty="0">
              <a:latin typeface="Arial" panose="020B0604020202020204" pitchFamily="34" charset="0"/>
            </a:endParaRPr>
          </a:p>
          <a:p>
            <a:r>
              <a:rPr lang="en-US" dirty="0">
                <a:latin typeface="Arial" panose="020B0604020202020204" pitchFamily="34" charset="0"/>
              </a:rPr>
              <a:t>Physical environment: </a:t>
            </a:r>
            <a:r>
              <a:rPr lang="en-US" dirty="0"/>
              <a:t>Two particularly far-ranging changes in the physical environment deserve special attention: climate change and changes in global health conditions.</a:t>
            </a:r>
            <a:r>
              <a:rPr lang="en-US" dirty="0">
                <a:latin typeface="Arial" panose="020B0604020202020204" pitchFamily="34" charset="0"/>
              </a:rPr>
              <a:t> </a:t>
            </a:r>
            <a:r>
              <a:rPr lang="en-US" dirty="0"/>
              <a:t>Climate change can have a profound effect on the business models of virtually all companies regardless of their size or the industry in which they operate. Health conditions range from short-term illnesses that are confined to a particular geographic area to pandemics that spread across the globe.</a:t>
            </a:r>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Social responsibility: The private sector is taking some responsibility for improving living conditions, and firms all over the world have elevated the role of corporate social responsibility. Because marketing</a:t>
            </a:r>
            <a:r>
              <a:rPr lang="en-US" altLang="en-US" dirty="0">
                <a:latin typeface="Arial" panose="020B0604020202020204" pitchFamily="34" charset="0"/>
              </a:rPr>
              <a:t>’</a:t>
            </a:r>
            <a:r>
              <a:rPr lang="en-US" dirty="0">
                <a:latin typeface="Arial" panose="020B0604020202020204" pitchFamily="34" charset="0"/>
              </a:rPr>
              <a:t>s effects extend to society as a whole, marketers must consider the ethical, environmental, legal, and social context of their activities. Social responsibility is a way to differentiate from competitors, build consumer preference, and achieve notable sales and profit gains.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727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four major forces shaping today’s markets—technology, globalization, the physical environment, and social responsibility—are fundamentally changing the ways consumers and companies interact with each other</a:t>
            </a:r>
            <a:r>
              <a:rPr lang="en-US" dirty="0">
                <a:latin typeface="Arial" panose="020B0604020202020204" pitchFamily="34" charset="0"/>
              </a:rPr>
              <a:t>. Expanded information, communication, and mobility enable customers to make better choices and share their preferences and opinions with others around the world.</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7171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four major forces shaping today’s markets—technology, globalization, the physical environment, and social responsibility—are fundamentally changing the ways consumers and companies interact with each other</a:t>
            </a:r>
            <a:r>
              <a:rPr lang="en-US" dirty="0">
                <a:latin typeface="Arial" panose="020B0604020202020204" pitchFamily="34" charset="0"/>
              </a:rPr>
              <a:t>. Expanded information, communication, and mobility enable customers to make better choices and share their preferences and opinions with others around the world.</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895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At the same time, globalization, social responsibility, and technology have also generated a new set of capabilities to help companies cope and respond.</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459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At the same time, globalization, social responsibility, and technology have also generated a new set of capabilities to help companies cope and respond.</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7025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new market forces have not only changed consumer and company capabilities; they have also dramatically changed the dynamics of the competition and the nature of the competitive landscape. </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249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market value concept calls for a holistic approach to marketing that is focused on building relationships, rather than on generating transactions; on integrated marketing that is both automated and creative, rather than on manually managed piecemeal marketing actions; on internal marketing that reflects a strong corporate culture rather than disengaged employees; and on performance-focused marketing that is driven by science rather than intuition.</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386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social definition of marketing: </a:t>
            </a:r>
            <a:r>
              <a:rPr lang="en-US" i="1" dirty="0"/>
              <a:t>Marketing is a societal process by which individuals and groups obtain what they need and want through creating, offering, and freely exchanging products and services of value with others.</a:t>
            </a:r>
            <a:endParaRPr lang="en-US" i="1"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6179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Figure 1.4 provides a schematic overview of four broad components characterizing holistic marketing: relationship marketing, integrated marketing, internal marketing, and performance marketing.</a:t>
            </a:r>
            <a:endParaRPr lang="en-US" dirty="0">
              <a:latin typeface="Arial" panose="020B0604020202020204" pitchFamily="34" charset="0"/>
            </a:endParaRPr>
          </a:p>
          <a:p>
            <a:endParaRPr lang="en-IN" dirty="0"/>
          </a:p>
          <a:p>
            <a:r>
              <a:rPr lang="en-US" sz="1800" dirty="0">
                <a:effectLst/>
                <a:latin typeface="Times New Roman" panose="02020603050405020304" pitchFamily="18" charset="0"/>
                <a:ea typeface="Times New Roman" panose="02020603050405020304" pitchFamily="18" charset="0"/>
              </a:rPr>
              <a:t>In the illustration, a circle labeled Holistic marketing is at the center, and four boxes on four sides point at it with arrows. The box at the top is labeled Internal marketing. The box on the right is labeled Integrated marketing. The box at the bottom is labeled Relationship marketing, and the box on the left is labeled Performance marketing.</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890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latin typeface="Arial" panose="020B0604020202020204" pitchFamily="34" charset="0"/>
              </a:rPr>
              <a:t>Increasingly, a key goal of marketing is to develop deep, enduring</a:t>
            </a:r>
          </a:p>
          <a:p>
            <a:pPr eaLnBrk="1" hangingPunct="1"/>
            <a:r>
              <a:rPr lang="en-US" i="0" dirty="0">
                <a:latin typeface="Arial" panose="020B0604020202020204" pitchFamily="34" charset="0"/>
              </a:rPr>
              <a:t>relationships with people and organizations that directly or indirectly affect the success of the firm’s marketing activities.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24047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anose="020B0604020202020204" pitchFamily="34" charset="0"/>
              </a:rPr>
              <a:t>Four key constituents for relationship marketing are customers, employees, marketing partners (channels, suppliers, distributors, dealers, agencies), and members of the financial community (shareholders, investors, analysts).</a:t>
            </a:r>
          </a:p>
          <a:p>
            <a:pPr eaLnBrk="1" hangingPunct="1"/>
            <a:endParaRPr lang="en-US" dirty="0">
              <a:latin typeface="Arial" panose="020B0604020202020204" pitchFamily="34" charset="0"/>
            </a:endParaRPr>
          </a:p>
          <a:p>
            <a:pPr eaLnBrk="1" hangingPunct="1"/>
            <a:r>
              <a:rPr lang="en-US" dirty="0">
                <a:latin typeface="Arial" panose="020B0604020202020204" pitchFamily="34" charset="0"/>
              </a:rPr>
              <a:t>Marketers must create prosperity among all these constituents and balance the returns to all key stakeholders. To develop strong relationships with them requires understanding their capabilities and resources, needs, goals, and desires.</a:t>
            </a:r>
          </a:p>
          <a:p>
            <a:pPr eaLnBrk="1" hangingPunct="1"/>
            <a:endParaRPr lang="en-US" dirty="0">
              <a:latin typeface="Arial" panose="020B0604020202020204" pitchFamily="34" charset="0"/>
            </a:endParaRPr>
          </a:p>
          <a:p>
            <a:pPr eaLnBrk="1" hangingPunct="1"/>
            <a:r>
              <a:rPr lang="en-US" dirty="0">
                <a:latin typeface="Arial" panose="020B0604020202020204" pitchFamily="34" charset="0"/>
              </a:rPr>
              <a:t>The ultimate outcome of relationship marketing is a unique company asset called a </a:t>
            </a:r>
            <a:r>
              <a:rPr lang="en-US" i="1" dirty="0">
                <a:latin typeface="Arial" panose="020B0604020202020204" pitchFamily="34" charset="0"/>
              </a:rPr>
              <a:t>marketing network</a:t>
            </a:r>
            <a:r>
              <a:rPr lang="en-US" dirty="0">
                <a:latin typeface="Arial" panose="020B0604020202020204" pitchFamily="34" charset="0"/>
              </a:rPr>
              <a:t>, consisting of the company and its supporting stakeholders—customers, employees, suppliers, distributors, retailers, and others—with whom it has built mutually profitable business relationships. </a:t>
            </a:r>
          </a:p>
          <a:p>
            <a:pPr eaLnBrk="1" hangingPunct="1"/>
            <a:endParaRPr lang="en-US" dirty="0">
              <a:latin typeface="Arial" panose="020B0604020202020204" pitchFamily="34" charset="0"/>
            </a:endParaRPr>
          </a:p>
          <a:p>
            <a:pPr eaLnBrk="1" hangingPunct="1"/>
            <a:r>
              <a:rPr lang="en-US" dirty="0">
                <a:latin typeface="Arial" panose="020B0604020202020204" pitchFamily="34" charset="0"/>
              </a:rPr>
              <a:t>The operating principle is simple: build an effective network of relationships with key stakeholders, and profits will follow.</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053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latin typeface="Arial" panose="020B0604020202020204" pitchFamily="34" charset="0"/>
              </a:rPr>
              <a:t>The ultimate outcome of relationship marketing is a unique company asset called a </a:t>
            </a:r>
            <a:r>
              <a:rPr lang="en-US" i="1" dirty="0">
                <a:latin typeface="Arial" panose="020B0604020202020204" pitchFamily="34" charset="0"/>
              </a:rPr>
              <a:t>marketing network</a:t>
            </a:r>
            <a:r>
              <a:rPr lang="en-US" i="0" dirty="0">
                <a:latin typeface="Arial" panose="020B0604020202020204" pitchFamily="34" charset="0"/>
              </a:rPr>
              <a:t>, which consists of the company and its supporting stakeholders—customers, employees, suppliers, distributors, retailers, and others—with whom it has built mutually profitable business</a:t>
            </a:r>
          </a:p>
          <a:p>
            <a:pPr eaLnBrk="1" hangingPunct="1"/>
            <a:r>
              <a:rPr lang="en-US" i="0" dirty="0">
                <a:latin typeface="Arial" panose="020B0604020202020204" pitchFamily="34" charset="0"/>
              </a:rPr>
              <a:t>relationships.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402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Integrated marketing </a:t>
            </a:r>
            <a:r>
              <a:rPr lang="en-US" dirty="0"/>
              <a:t>coordinates all marketing activities and marketing programs and directs them toward creating, communicating, and delivering consistent value and a consistent message for consumers, such that “the whole is greater than the sum of its parts.” </a:t>
            </a:r>
          </a:p>
          <a:p>
            <a:endParaRPr lang="en-US" dirty="0"/>
          </a:p>
          <a:p>
            <a:r>
              <a:rPr lang="en-US" dirty="0"/>
              <a:t>This requires that marketers design and implement each marketing activity with all other activities in mind. </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9328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succeeds only when all departments work together to achieve customer goals: when engineering designs the right products, finance furnishes the right amount of funding, purchasing buys the right materials, production makes the right products in the right time horizon, and accounting measures profitability in the right ways. </a:t>
            </a:r>
          </a:p>
          <a:p>
            <a:endParaRPr lang="en-US" dirty="0"/>
          </a:p>
          <a:p>
            <a:r>
              <a:rPr lang="en-US" dirty="0"/>
              <a:t>Such interdepartmental harmony can truly coalesce, however, only when senior management clearly communicates a vision of how the company’s marketing orientation and philosophy serve customers. </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954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rPr>
              <a:t>Performance marketing </a:t>
            </a:r>
            <a:r>
              <a:rPr lang="en-US" dirty="0">
                <a:latin typeface="Arial" panose="020B0604020202020204" pitchFamily="34" charset="0"/>
              </a:rPr>
              <a:t>requires understanding the financial and nonfinancial returns to business and society from marketing activities and programs.</a:t>
            </a:r>
          </a:p>
          <a:p>
            <a:endParaRPr lang="en-US" dirty="0">
              <a:latin typeface="Arial" panose="020B0604020202020204" pitchFamily="34" charset="0"/>
            </a:endParaRPr>
          </a:p>
          <a:p>
            <a:r>
              <a:rPr lang="en-US" dirty="0">
                <a:latin typeface="Arial" panose="020B0604020202020204" pitchFamily="34" charset="0"/>
              </a:rPr>
              <a:t>When they founded Ben &amp; Jerry</a:t>
            </a:r>
            <a:r>
              <a:rPr lang="en-US" altLang="en-US" dirty="0">
                <a:latin typeface="Arial" panose="020B0604020202020204" pitchFamily="34" charset="0"/>
              </a:rPr>
              <a:t>’</a:t>
            </a:r>
            <a:r>
              <a:rPr lang="en-US" dirty="0">
                <a:latin typeface="Arial" panose="020B0604020202020204" pitchFamily="34" charset="0"/>
              </a:rPr>
              <a:t>s, Ben Cohen and Jerry Greenfield embraced the performance marketing concept by dividing the traditional financial bottom line into a </a:t>
            </a:r>
            <a:r>
              <a:rPr lang="en-US" altLang="en-US" dirty="0">
                <a:latin typeface="Arial" panose="020B0604020202020204" pitchFamily="34" charset="0"/>
              </a:rPr>
              <a:t>“</a:t>
            </a:r>
            <a:r>
              <a:rPr lang="en-US" dirty="0">
                <a:latin typeface="Arial" panose="020B0604020202020204" pitchFamily="34" charset="0"/>
              </a:rPr>
              <a:t>double bottom line</a:t>
            </a:r>
            <a:r>
              <a:rPr lang="en-US" altLang="en-US" dirty="0">
                <a:latin typeface="Arial" panose="020B0604020202020204" pitchFamily="34" charset="0"/>
              </a:rPr>
              <a:t>”</a:t>
            </a:r>
            <a:r>
              <a:rPr lang="en-US" dirty="0">
                <a:latin typeface="Arial" panose="020B0604020202020204" pitchFamily="34" charset="0"/>
              </a:rPr>
              <a:t> that also measured the environmental impact of their products and processes. That later expanded into a </a:t>
            </a:r>
            <a:r>
              <a:rPr lang="en-US" altLang="en-US" dirty="0">
                <a:latin typeface="Arial" panose="020B0604020202020204" pitchFamily="34" charset="0"/>
              </a:rPr>
              <a:t>“</a:t>
            </a:r>
            <a:r>
              <a:rPr lang="en-US" dirty="0">
                <a:latin typeface="Arial" panose="020B0604020202020204" pitchFamily="34" charset="0"/>
              </a:rPr>
              <a:t>triple bottom line</a:t>
            </a:r>
            <a:r>
              <a:rPr lang="en-US" altLang="en-US" dirty="0">
                <a:latin typeface="Arial" panose="020B0604020202020204" pitchFamily="34" charset="0"/>
              </a:rPr>
              <a:t>”</a:t>
            </a:r>
            <a:r>
              <a:rPr lang="en-US" dirty="0">
                <a:latin typeface="Arial" panose="020B0604020202020204" pitchFamily="34" charset="0"/>
              </a:rPr>
              <a:t> to represent the social impacts, negative and positive, of the firm</a:t>
            </a:r>
            <a:r>
              <a:rPr lang="en-US" altLang="en-US" dirty="0">
                <a:latin typeface="Arial" panose="020B0604020202020204" pitchFamily="34" charset="0"/>
              </a:rPr>
              <a:t>’</a:t>
            </a:r>
            <a:r>
              <a:rPr lang="en-US" dirty="0">
                <a:latin typeface="Arial" panose="020B0604020202020204" pitchFamily="34" charset="0"/>
              </a:rPr>
              <a:t>s entire range of business activities.</a:t>
            </a:r>
          </a:p>
          <a:p>
            <a:endParaRPr lang="en-US" dirty="0">
              <a:latin typeface="Arial" panose="020B0604020202020204" pitchFamily="34" charset="0"/>
            </a:endParaRPr>
          </a:p>
          <a:p>
            <a:r>
              <a:rPr lang="en-US" dirty="0">
                <a:latin typeface="Arial" panose="020B0604020202020204" pitchFamily="34" charset="0"/>
              </a:rPr>
              <a:t>Patagonia is </a:t>
            </a:r>
            <a:r>
              <a:rPr lang="en-US" dirty="0"/>
              <a:t>one of a small number of benefit (B) corporations in the United States that must each year explain how their mission is benefiting both stakeholders and society, Patagonia aims to combine environmental consciousness with maximizing shareholder returns.</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911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company must decide what overarching philosophy will guide a company’s marketing efforts, determine how to organize and manage the marketing department, and, ultimately, find the best means to build a customer-centric organization that can deliver value to company stakeholders.</a:t>
            </a:r>
          </a:p>
          <a:p>
            <a:endParaRPr lang="en-US" dirty="0"/>
          </a:p>
          <a:p>
            <a:r>
              <a:rPr lang="en-US" dirty="0"/>
              <a:t>The </a:t>
            </a:r>
            <a:r>
              <a:rPr lang="en-US" i="1" dirty="0"/>
              <a:t>production concept </a:t>
            </a:r>
            <a:r>
              <a:rPr lang="en-US" dirty="0"/>
              <a:t>is one of the oldest concepts in business. It holds that consumers prefer products that are widely available and inexpensive.</a:t>
            </a:r>
          </a:p>
          <a:p>
            <a:endParaRPr lang="en-US" dirty="0"/>
          </a:p>
          <a:p>
            <a:r>
              <a:rPr lang="en-US" dirty="0"/>
              <a:t>The </a:t>
            </a:r>
            <a:r>
              <a:rPr lang="en-US" i="1" dirty="0"/>
              <a:t>product concept </a:t>
            </a:r>
            <a:r>
              <a:rPr lang="en-US" dirty="0"/>
              <a:t>proposes that consumers favor products offering the highest quality, the best performance, or innovative features.</a:t>
            </a:r>
          </a:p>
          <a:p>
            <a:endParaRPr lang="en-US" dirty="0"/>
          </a:p>
          <a:p>
            <a:r>
              <a:rPr lang="en-US" dirty="0"/>
              <a:t>The </a:t>
            </a:r>
            <a:r>
              <a:rPr lang="en-US" i="1" dirty="0"/>
              <a:t>selling concept </a:t>
            </a:r>
            <a:r>
              <a:rPr lang="en-US" dirty="0"/>
              <a:t>holds that consumers and businesses, if left alone, won’t buy enough of the organization’s products.</a:t>
            </a:r>
          </a:p>
          <a:p>
            <a:endParaRPr lang="en-US" dirty="0"/>
          </a:p>
          <a:p>
            <a:r>
              <a:rPr lang="en-US" dirty="0"/>
              <a:t>The </a:t>
            </a:r>
            <a:r>
              <a:rPr lang="en-US" i="1" dirty="0"/>
              <a:t>marketing concept </a:t>
            </a:r>
            <a:r>
              <a:rPr lang="en-US" dirty="0"/>
              <a:t>emerged in the mid-1950s as a customer-centered, sense-and-respond philosophy. The job of marketing is not to find the right customers for your products but to develop the right products for your customers.</a:t>
            </a:r>
          </a:p>
          <a:p>
            <a:endParaRPr lang="en-US" dirty="0"/>
          </a:p>
          <a:p>
            <a:r>
              <a:rPr lang="en-US" dirty="0"/>
              <a:t>The </a:t>
            </a:r>
            <a:r>
              <a:rPr lang="en-US" i="1" dirty="0"/>
              <a:t>market-value concept </a:t>
            </a:r>
            <a:r>
              <a:rPr lang="en-US" dirty="0"/>
              <a:t>is based on the development, design, and implementation of marketing programs, processes, and activities that recognize their breadth and interdependencies. The value-based view of marketing acknowledges that everything matters in marketing—and that a broad, integrated perspective is often necessary.</a:t>
            </a:r>
          </a:p>
          <a:p>
            <a:endParaRPr lang="en-US" dirty="0"/>
          </a:p>
          <a:p>
            <a:endParaRPr lang="en-US" dirty="0"/>
          </a:p>
          <a:p>
            <a:endParaRPr lang="en-US" dirty="0"/>
          </a:p>
          <a:p>
            <a:endParaRPr lang="en-US" dirty="0"/>
          </a:p>
          <a:p>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3300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Table 1.1 lists companies that have moved from a product definition to a market-value definition of their business.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3979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structure of the marketing department plays a major role in a company’s ability to create market value. Company success is determined not only by the skills of the individual marketers but also, and to a large degree, by the way the marketers are organized to create a high-performing marketing team. </a:t>
            </a:r>
          </a:p>
          <a:p>
            <a:endParaRPr lang="en-US" dirty="0"/>
          </a:p>
          <a:p>
            <a:r>
              <a:rPr lang="en-US" dirty="0"/>
              <a:t>In the most common form of marketing organization, </a:t>
            </a:r>
            <a:r>
              <a:rPr lang="en-US" i="1" dirty="0"/>
              <a:t>functional </a:t>
            </a:r>
            <a:r>
              <a:rPr lang="en-US" dirty="0"/>
              <a:t>specialists report to a chief marketing officer who coordinates their activities.</a:t>
            </a:r>
          </a:p>
          <a:p>
            <a:endParaRPr lang="en-US" dirty="0"/>
          </a:p>
          <a:p>
            <a:r>
              <a:rPr lang="en-US" dirty="0"/>
              <a:t>A company selling in a national market often organizes its sales force (and sometimes its marketing) along </a:t>
            </a:r>
            <a:r>
              <a:rPr lang="en-US" i="1" dirty="0"/>
              <a:t>geographic</a:t>
            </a:r>
            <a:r>
              <a:rPr lang="en-US" dirty="0"/>
              <a:t> lines. Some companies are adding area market specialists (regional or local marketing managers) to support sales efforts in high-volume markets. Some companies must develop different marketing programs in different parts of the country, because geography substantially alters their brand development activities.</a:t>
            </a:r>
          </a:p>
          <a:p>
            <a:endParaRPr lang="en-US" dirty="0"/>
          </a:p>
          <a:p>
            <a:r>
              <a:rPr lang="en-US" dirty="0"/>
              <a:t>Companies producing a variety of products and brands often establish a </a:t>
            </a:r>
            <a:r>
              <a:rPr lang="en-US" i="1" dirty="0"/>
              <a:t>product- or brand-management </a:t>
            </a:r>
            <a:r>
              <a:rPr lang="en-US" dirty="0"/>
              <a:t>organization. This does not replace the functional organization but serves as another layer of management. A group product manager supervises product category managers, who in turn supervise specific product and brand managers.</a:t>
            </a:r>
          </a:p>
          <a:p>
            <a:endParaRPr lang="en-US" dirty="0"/>
          </a:p>
          <a:p>
            <a:r>
              <a:rPr lang="en-US" dirty="0"/>
              <a:t>When customers fall into different user groups with distinct buying preferences and practices, a </a:t>
            </a:r>
            <a:r>
              <a:rPr lang="en-US" i="1" dirty="0"/>
              <a:t>market</a:t>
            </a:r>
            <a:r>
              <a:rPr lang="en-US" dirty="0"/>
              <a:t>-management organization is desirable.</a:t>
            </a:r>
          </a:p>
          <a:p>
            <a:endParaRPr lang="en-US" dirty="0"/>
          </a:p>
          <a:p>
            <a:r>
              <a:rPr lang="en-US" dirty="0"/>
              <a:t>Companies that produce many products for many markets may adopt a </a:t>
            </a:r>
            <a:r>
              <a:rPr lang="en-US" i="1" dirty="0"/>
              <a:t>matrix</a:t>
            </a:r>
            <a:r>
              <a:rPr lang="en-US" dirty="0"/>
              <a:t> structure employing both product and market managers. One of the key disadvantages of the matrix structure though, is the potential lack of clear focus and accountability.</a:t>
            </a:r>
          </a:p>
          <a:p>
            <a:endParaRPr lang="en-US" dirty="0"/>
          </a:p>
          <a:p>
            <a:endParaRPr lang="en-US" dirty="0"/>
          </a:p>
          <a:p>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971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latin typeface="Arial" panose="020B0604020202020204" pitchFamily="34" charset="0"/>
              </a:rPr>
              <a:t>Marketing management </a:t>
            </a:r>
            <a:r>
              <a:rPr lang="en-US" dirty="0">
                <a:latin typeface="Arial" panose="020B0604020202020204" pitchFamily="34" charset="0"/>
              </a:rPr>
              <a:t>takes place when at least one party to a potential exchange thinks about the means of achieving desired responses from other parties.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3854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 shows seven specialists. Other specialists might include a marketing planning manager, a market logistics manager, a direct marketing manager, a social media manager, and a digital marketing manager. </a:t>
            </a:r>
          </a:p>
          <a:p>
            <a:endParaRPr lang="en-US" dirty="0"/>
          </a:p>
          <a:p>
            <a:r>
              <a:rPr lang="en-US" dirty="0"/>
              <a:t>The main advantage of a functional marketing organization is its administrative simplicity. However, it can be quite a challenge for the departments to develop smooth working relationships, which can result in inadequate planning as the number of products and markets increases and the functional groups vie for budget and status.</a:t>
            </a:r>
          </a:p>
          <a:p>
            <a:endParaRPr lang="en-US" dirty="0"/>
          </a:p>
          <a:p>
            <a:r>
              <a:rPr lang="en-US" dirty="0"/>
              <a:t>However, it can be quite a challenge for the departments to develop smooth working relationships, which can result in inadequate planning as the number of products and markets increases and the functional groups vie for budget and status. The marketing vice president constantly weighs competing claims and faces a difficult coordination problem.</a:t>
            </a:r>
            <a:endParaRPr lang="en-US" dirty="0">
              <a:latin typeface="Arial" panose="020B0604020202020204" pitchFamily="34" charset="0"/>
            </a:endParaRPr>
          </a:p>
          <a:p>
            <a:endParaRPr lang="en-IN" dirty="0"/>
          </a:p>
          <a:p>
            <a:r>
              <a:rPr lang="en-US" sz="1800" dirty="0">
                <a:effectLst/>
                <a:latin typeface="Times New Roman" panose="02020603050405020304" pitchFamily="18" charset="0"/>
                <a:ea typeface="Calibri" panose="020F0502020204030204" pitchFamily="34" charset="0"/>
              </a:rPr>
              <a:t>The flowchart shows a box on the top labeled Chief Marketing Officer is connected to seven boxes labeled Market research manager, Sales Manager, Product Manager, Public relations manager, Service manager, Brand manager, and Communication manager from left to right, respectively.</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99160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product-management organization makes sense if the company’s products are quite different or if there are more products than a functional organization can handle. </a:t>
            </a:r>
          </a:p>
          <a:p>
            <a:endParaRPr lang="en-US" dirty="0"/>
          </a:p>
          <a:p>
            <a:r>
              <a:rPr lang="en-US" dirty="0"/>
              <a:t>This form is sometimes characterized as a hub-and-spoke system. As shown in Figure 1.6, the brand or product manager is figuratively at the center, with spokes leading to various departments representing working relationships.</a:t>
            </a:r>
          </a:p>
          <a:p>
            <a:endParaRPr lang="en-US" dirty="0">
              <a:latin typeface="Arial" panose="020B0604020202020204" pitchFamily="34" charset="0"/>
            </a:endParaRPr>
          </a:p>
          <a:p>
            <a:r>
              <a:rPr lang="en-US" dirty="0"/>
              <a:t>The product-management organization lets the product manager concentrate on developing a cost-effective marketing program and react more quickly to new products in the marketplace; it also</a:t>
            </a:r>
            <a:r>
              <a:rPr lang="en-US" dirty="0">
                <a:latin typeface="Arial" panose="020B0604020202020204" pitchFamily="34" charset="0"/>
              </a:rPr>
              <a:t> </a:t>
            </a:r>
            <a:r>
              <a:rPr lang="en-US" dirty="0"/>
              <a:t>gives the company’s smaller brands a product advocate. </a:t>
            </a:r>
          </a:p>
          <a:p>
            <a:endParaRPr lang="en-US" dirty="0"/>
          </a:p>
          <a:p>
            <a:r>
              <a:rPr lang="en-US" dirty="0"/>
              <a:t>But it has disadvantages, too. Product and brand managers may lack authority to carry out their responsibilities. They often become experts in their product area but rarely achieve functional expertise. Another challenge is that brand managers normally manage a brand for only a short time. Short-term involvement leads to short-term planning and fails to build long-term strengths. The fragmentation of markets makes it harder to develop a national strategy. Brand managers must please regional and local sales groups, transferring power from marketing to sales. Another important consideration is that product and brand managers focus the company on building market share rather than customer relationships.</a:t>
            </a:r>
            <a:endParaRPr lang="en-US" dirty="0">
              <a:latin typeface="Arial" panose="020B0604020202020204" pitchFamily="34" charset="0"/>
            </a:endParaRPr>
          </a:p>
          <a:p>
            <a:endParaRPr lang="en-US"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 circle labeled Brand, Product Manager is at the center, and nine circles with double-headed arrows are around it. The circles starting at the top are labeled as follows. R and D, Product design, Communication, Distribution, Sales promotion, Sales force, Marketing research, Customer service, and Legal.</a:t>
            </a:r>
            <a:endParaRPr lang="en-IN" sz="1800" dirty="0">
              <a:effectLst/>
              <a:latin typeface="Calibri" panose="020F0502020204030204" pitchFamily="34" charset="0"/>
              <a:ea typeface="Calibri" panose="020F0502020204030204" pitchFamily="34" charset="0"/>
            </a:endParaRPr>
          </a:p>
          <a:p>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8887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David Packard of Hewlett-Packard observed, “Marketing is far too important to leave to the marketing department . . . . In a truly great marketing organization, you can’t tell who’s in the marketing department. Everyone in the organization has to make decisions based on the impact on the customer.” </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2852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CEOs recognize that marketing builds strong brands and a loyal customer base, intangible assets that contribute heavily to the value of a firm. </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444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CMO leads all marketing functions in the organization, including product development, brand management, communication, market research and data analytics, sales, promotion, distribution management, pricing, and customer service.</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7701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firm’s success depends not only on how well each department performs its work, but also on how well the company coordinates departmental activities to conduct core business processes. Under the marketing concept, all departments need to “think customer” and work together to satisfy customer needs and expectations.</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0097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proliferation of products, services, and brands; increased consumer knowledge about market offerings; and consumers’ ability to influence public opinion about companies and their offerings—all have underscored the importance of building a customer-oriented organization.</a:t>
            </a:r>
          </a:p>
          <a:p>
            <a:endParaRPr lang="en-US" dirty="0"/>
          </a:p>
          <a:p>
            <a:r>
              <a:rPr lang="en-US" dirty="0"/>
              <a:t>With the rise of digital technologies, increasingly informed consumers expect companies to do more than connect with, satisfy, and even delight them. They expect companies to listen and respond to them.</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9565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1.7 shows a traditional organization and a modern customer-oriented company organization. </a:t>
            </a:r>
          </a:p>
          <a:p>
            <a:endParaRPr lang="en-US" dirty="0"/>
          </a:p>
          <a:p>
            <a:r>
              <a:rPr lang="en-US" dirty="0"/>
              <a:t>Managers who believe the customer is the company’s only true “profit center” consider the traditional organization chart in Figure 1.7(a)—a pyramid with the president at the top, management in the middle, and frontline people and customers at the bottom—to be obsolete. </a:t>
            </a:r>
          </a:p>
          <a:p>
            <a:endParaRPr lang="en-US" dirty="0"/>
          </a:p>
          <a:p>
            <a:r>
              <a:rPr lang="en-US" dirty="0"/>
              <a:t>Successful marketing companies transform the traditional organization-hierarchy chart to look like the chart in Figure 1.7(b). A company’s top priority are customers; next in importance are the frontline people who meet, serve, and satisfy these customers; then come service managers, whose job is to support the frontline people so they can serve customers well; and finally, there is the top management, whose job is to hire and support good service managers. </a:t>
            </a:r>
            <a:endParaRPr lang="en-US" dirty="0">
              <a:latin typeface="Arial" panose="020B0604020202020204" pitchFamily="34" charset="0"/>
            </a:endParaRPr>
          </a:p>
          <a:p>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Chart 1. A pyramid titled </a:t>
            </a:r>
            <a:r>
              <a:rPr lang="en-US" sz="1800" dirty="0">
                <a:effectLst/>
                <a:latin typeface="Times New Roman" panose="02020603050405020304" pitchFamily="18" charset="0"/>
                <a:ea typeface="Calibri" panose="020F0502020204030204" pitchFamily="34" charset="0"/>
              </a:rPr>
              <a:t>Traditional organization chart </a:t>
            </a:r>
            <a:r>
              <a:rPr lang="en-US" sz="1800" dirty="0">
                <a:effectLst/>
                <a:latin typeface="Times New Roman" panose="02020603050405020304" pitchFamily="18" charset="0"/>
                <a:ea typeface="Times New Roman" panose="02020603050405020304" pitchFamily="18" charset="0"/>
              </a:rPr>
              <a:t>is labeled from top to bottom as follows. Top management, Service managers, Frontline employees, and Customers. Chart 2. A set of concentric circles titled </a:t>
            </a:r>
            <a:r>
              <a:rPr lang="en-US" sz="1800" dirty="0">
                <a:effectLst/>
                <a:latin typeface="Times New Roman" panose="02020603050405020304" pitchFamily="18" charset="0"/>
                <a:ea typeface="Calibri" panose="020F0502020204030204" pitchFamily="34" charset="0"/>
              </a:rPr>
              <a:t>Modern customer-oriented organization chart </a:t>
            </a:r>
            <a:r>
              <a:rPr lang="en-US" sz="1800" dirty="0">
                <a:effectLst/>
                <a:latin typeface="Times New Roman" panose="02020603050405020304" pitchFamily="18" charset="0"/>
                <a:ea typeface="Times New Roman" panose="02020603050405020304" pitchFamily="18" charset="0"/>
              </a:rPr>
              <a:t>are labeled from outside in as follows. Top management, Service managers, Frontline employees, and Customers.</a:t>
            </a:r>
            <a:endParaRPr lang="en-IN" sz="18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2652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realize they’re not yet really market and customer driven; rather, they are product and sales driven. </a:t>
            </a:r>
          </a:p>
          <a:p>
            <a:endParaRPr lang="en-US" dirty="0"/>
          </a:p>
          <a:p>
            <a:r>
              <a:rPr lang="en-US" dirty="0"/>
              <a:t>Transforming into a true market-driven company requires (among other actions) developing a company-wide passion for customers, organizing around customer segments instead of products, and understanding customers through qualitative and quantitative research.</a:t>
            </a:r>
          </a:p>
          <a:p>
            <a:endParaRPr lang="en-US" dirty="0"/>
          </a:p>
          <a:p>
            <a:r>
              <a:rPr lang="en-US" dirty="0"/>
              <a:t>Although it’s necessary to be customer oriented, it’s not enough. The organization must also be creative.</a:t>
            </a:r>
          </a:p>
          <a:p>
            <a:endParaRPr lang="en-US" dirty="0"/>
          </a:p>
          <a:p>
            <a:r>
              <a:rPr lang="en-US" dirty="0"/>
              <a:t>Companies today copy one another’s advantages and strategies with increasing speed, making differentiation harder to achieve and lowering margins as firms become more alike. </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971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1.2 shows the characteristics of customer-centric organizations. </a:t>
            </a:r>
          </a:p>
          <a:p>
            <a:endParaRPr lang="en-US" dirty="0"/>
          </a:p>
          <a:p>
            <a:r>
              <a:rPr lang="en-US" dirty="0"/>
              <a:t>Although it’s necessary to be customer oriented, it’s not enough. The organization must also be creative.</a:t>
            </a:r>
          </a:p>
          <a:p>
            <a:endParaRPr lang="en-US" dirty="0"/>
          </a:p>
          <a:p>
            <a:r>
              <a:rPr lang="en-US" dirty="0"/>
              <a:t>Companies today copy one another’s advantages and strategies with increasing speed, making differentiation harder to achieve and lowering margins as firms become more alike. </a:t>
            </a:r>
          </a:p>
          <a:p>
            <a:endParaRPr lang="en-US" dirty="0"/>
          </a:p>
          <a:p>
            <a:r>
              <a:rPr lang="en-US" dirty="0"/>
              <a:t>The best answer to this dilemma is to build capability in strategic innovation and imagination. This capability comes from assembling tools, processes, skills, and measures that let the firm generate more and better new ideas than its competitors.</a:t>
            </a:r>
          </a:p>
          <a:p>
            <a:endParaRPr lang="en-US" dirty="0"/>
          </a:p>
          <a:p>
            <a:r>
              <a:rPr lang="en-US" dirty="0"/>
              <a:t>To encourage such capability, companies should strive to put together inspiring work spaces that help stimulate new ideas and foster imagination.</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111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Marketing involves 10 different domains: goods, services, events, experiences, persons, places, properties, organizations, information, and ideas.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674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Marketing involves 10 different domains: goods, services, events, experiences, persons, places, properties, organizations, information, and ideas.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744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A marketer seeks to </a:t>
            </a:r>
            <a:r>
              <a:rPr lang="en-US" dirty="0"/>
              <a:t>influence the level, timing, and composition of demand to meet the organization’s objectives.</a:t>
            </a:r>
          </a:p>
          <a:p>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246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Traditionally, a “market” was a physical place where buyers and sellers gathered to buy and sell goods. </a:t>
            </a:r>
          </a:p>
          <a:p>
            <a:endParaRPr lang="en-US" dirty="0">
              <a:latin typeface="Arial" panose="020B0604020202020204" pitchFamily="34" charset="0"/>
            </a:endParaRPr>
          </a:p>
          <a:p>
            <a:r>
              <a:rPr lang="en-US" dirty="0">
                <a:latin typeface="Arial" panose="020B0604020202020204" pitchFamily="34" charset="0"/>
              </a:rPr>
              <a:t>Economists describe a market as a collection of buyers and sellers who negotiate transactions that involve a particular product or product class (such as the housing market or the grain market).</a:t>
            </a:r>
          </a:p>
          <a:p>
            <a:endParaRPr lang="en-US" dirty="0">
              <a:latin typeface="Arial" panose="020B0604020202020204" pitchFamily="34" charset="0"/>
            </a:endParaRPr>
          </a:p>
          <a:p>
            <a:r>
              <a:rPr lang="en-US" dirty="0">
                <a:latin typeface="Arial" panose="020B0604020202020204" pitchFamily="34" charset="0"/>
              </a:rPr>
              <a:t>There are five basic markets: resource markets, manufacturer markets, consumer markets, intermediary markets, and government markets.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988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Five basic markets and their connecting flows are shown in Figure 1.1. Manufacturers go to resource markets (raw material markets, labor markets, money markets), buy resources and turn them into goods and services, and sell finished products to intermediaries, who sell them to consumers. Consumers sell their labor and receive money with which they pay for goods and services. The government collects tax revenues to buy goods from resource, manufacturer, and intermediary markets and uses these goods and services to provide public services. Each nation</a:t>
            </a:r>
            <a:r>
              <a:rPr lang="en-US" altLang="en-US" dirty="0">
                <a:latin typeface="Arial" panose="020B0604020202020204" pitchFamily="34" charset="0"/>
              </a:rPr>
              <a:t>’</a:t>
            </a:r>
            <a:r>
              <a:rPr lang="en-US" dirty="0">
                <a:latin typeface="Arial" panose="020B0604020202020204" pitchFamily="34" charset="0"/>
              </a:rPr>
              <a:t>s economy, and the global economy, consists of interacting sets of markets linked through exchange processes.</a:t>
            </a:r>
          </a:p>
          <a:p>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 the illustration, a box at the center labeled Government markets is connected to four boxes on four sides via arrows. The box at the top is labeled Resource markets. The box on the right is labeled Consumer markets. The box at the bottom is labeled Intermediary markets, and the box on the left is labeled Manufacturer markets. </a:t>
            </a:r>
            <a:r>
              <a:rPr lang="en-US" sz="1800" dirty="0">
                <a:solidFill>
                  <a:srgbClr val="000000"/>
                </a:solidFill>
                <a:effectLst/>
                <a:latin typeface="Times New Roman" panose="02020603050405020304" pitchFamily="18" charset="0"/>
                <a:ea typeface="Times New Roman" panose="02020603050405020304" pitchFamily="18" charset="0"/>
              </a:rPr>
              <a:t>The clockwise flow from the top is as follows: Money from Resource markets moves to Consumer markets, then to Intermediary markets, then to Manufacturer markets, and finally back to Resource markets. The anti-clockwise flow from the top is as follows. Resources from Resource markets move to Manufacturer markets. Goods and services from Manufacturer markets move to Intermediary markets, then Goods and Services from Intermediary markets move to Consumer markets, and Resources from Consumer markets move to Resource markets. The upward arrow from Government markets to Resource markets is labeled Services, money, and the downward arrow from Resource markets to Government markets is labeled Taxes, goods. The downward arrow from Government markets to Intermediary markets is labeled Services, money, and the upward arrow from Intermediary markets to Government markets is labeled Taxes, goods. The leftward arrow from Government markets to Manufacturer markets is labeled Services, money, and the rightward arrow from Manufacturer markets to Government markets is labeled Taxes, goods. The rightward arrow from Government markets to Consumer markets is labeled Services, and the leftward arrow from Consumer markets to Government markets is labeled Taxes.</a:t>
            </a:r>
            <a:endParaRPr lang="en-IN" sz="18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113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a:t>
            </a:r>
            <a:r>
              <a:rPr lang="en-US" i="1" dirty="0"/>
              <a:t>need markets </a:t>
            </a:r>
            <a:r>
              <a:rPr lang="en-US" dirty="0"/>
              <a:t>(the diet-seeking market), </a:t>
            </a:r>
            <a:r>
              <a:rPr lang="en-US" i="1" dirty="0"/>
              <a:t>product markets </a:t>
            </a:r>
            <a:r>
              <a:rPr lang="en-US" dirty="0"/>
              <a:t>(the shoe market</a:t>
            </a:r>
            <a:r>
              <a:rPr lang="en-US" i="1" dirty="0"/>
              <a:t>), demographic markets </a:t>
            </a:r>
            <a:r>
              <a:rPr lang="en-US" dirty="0"/>
              <a:t>(the “Millennium” youth market), and </a:t>
            </a:r>
            <a:r>
              <a:rPr lang="en-US" i="1" dirty="0"/>
              <a:t>geographic markets </a:t>
            </a:r>
            <a:r>
              <a:rPr lang="en-US" dirty="0"/>
              <a:t>(the Chinese market), as well as </a:t>
            </a:r>
            <a:r>
              <a:rPr lang="en-US" i="1" dirty="0"/>
              <a:t>voter markets, labor markets, and donor markets</a:t>
            </a:r>
            <a:r>
              <a:rPr lang="en-US" dirty="0"/>
              <a:t>.</a:t>
            </a:r>
            <a:endParaRPr 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941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 2022 Pearson Education Ltd. All Rights Reserved</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3865422" y="6429343"/>
            <a:ext cx="5022272" cy="213285"/>
          </a:xfrm>
          <a:prstGeom prst="rect">
            <a:avLst/>
          </a:prstGeom>
          <a:noFill/>
          <a:ln>
            <a:noFill/>
          </a:ln>
        </p:spPr>
        <p:txBody>
          <a:bodyPr lIns="91425" tIns="45700" rIns="91425" bIns="45700" anchor="ctr" anchorCtr="0">
            <a:noAutofit/>
          </a:bodyPr>
          <a:lstStyle/>
          <a:p>
            <a:pPr marL="0" indent="0"/>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4"/>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76" r:id="rId3"/>
    <p:sldLayoutId id="2147483677" r:id="rId4"/>
    <p:sldLayoutId id="2147483678" r:id="rId5"/>
    <p:sldLayoutId id="2147483679" r:id="rId6"/>
    <p:sldLayoutId id="2147483680" r:id="rId7"/>
    <p:sldLayoutId id="2147483671" r:id="rId8"/>
    <p:sldLayoutId id="2147483673" r:id="rId9"/>
    <p:sldLayoutId id="2147483670" r:id="rId10"/>
    <p:sldLayoutId id="2147483669" r:id="rId11"/>
    <p:sldLayoutId id="214748365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987333"/>
          </a:xfrm>
        </p:spPr>
        <p:txBody>
          <a:bodyPr anchor="ctr"/>
          <a:lstStyle/>
          <a:p>
            <a:r>
              <a:rPr lang="en-US" dirty="0"/>
              <a:t>Marketing Management</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533112" y="1019868"/>
            <a:ext cx="8229600" cy="413524"/>
          </a:xfrm>
        </p:spPr>
        <p:txBody>
          <a:bodyPr anchor="ctr"/>
          <a:lstStyle/>
          <a:p>
            <a:r>
              <a:rPr lang="en-US" dirty="0">
                <a:solidFill>
                  <a:schemeClr val="tx2"/>
                </a:solidFill>
              </a:rPr>
              <a:t>Sixteenth Edition, Global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1</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786139"/>
          </a:xfrm>
        </p:spPr>
        <p:txBody>
          <a:bodyPr/>
          <a:lstStyle/>
          <a:p>
            <a:r>
              <a:rPr lang="en-US" sz="2400" dirty="0">
                <a:cs typeface="Avenir Black" charset="0"/>
              </a:rPr>
              <a:t>Defining Marketing for the New Realities</a:t>
            </a:r>
            <a:endParaRPr lang="en-US" dirty="0"/>
          </a:p>
        </p:txBody>
      </p:sp>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3"/>
          <a:srcRect t="22152" b="22152"/>
          <a:stretch>
            <a:fillRect/>
          </a:stretch>
        </p:blipFill>
        <p:spPr>
          <a:xfrm>
            <a:off x="315677" y="6420639"/>
            <a:ext cx="1176574" cy="296443"/>
          </a:xfrm>
        </p:spPr>
      </p:pic>
      <p:pic>
        <p:nvPicPr>
          <p:cNvPr id="7" name="Picture 6" descr="Front Cover: Marketing Management, Sixteenth Edition, Global Edition by Kotler, Keller, Chernev.">
            <a:extLst>
              <a:ext uri="{FF2B5EF4-FFF2-40B4-BE49-F238E27FC236}">
                <a16:creationId xmlns:a16="http://schemas.microsoft.com/office/drawing/2014/main" id="{C83CA21A-AC6C-4F70-809E-C42B63969202}"/>
              </a:ext>
            </a:extLst>
          </p:cNvPr>
          <p:cNvPicPr>
            <a:picLocks noChangeAspect="1"/>
          </p:cNvPicPr>
          <p:nvPr/>
        </p:nvPicPr>
        <p:blipFill>
          <a:blip r:embed="rId4"/>
          <a:stretch>
            <a:fillRect/>
          </a:stretch>
        </p:blipFill>
        <p:spPr>
          <a:xfrm>
            <a:off x="567618" y="1565760"/>
            <a:ext cx="3849107" cy="4711697"/>
          </a:xfrm>
          <a:prstGeom prst="rect">
            <a:avLst/>
          </a:prstGeom>
        </p:spPr>
      </p:pic>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989-76B9-435A-A49F-A1AF691A7C7C}"/>
              </a:ext>
            </a:extLst>
          </p:cNvPr>
          <p:cNvSpPr>
            <a:spLocks noGrp="1"/>
          </p:cNvSpPr>
          <p:nvPr>
            <p:ph type="title"/>
          </p:nvPr>
        </p:nvSpPr>
        <p:spPr/>
        <p:txBody>
          <a:bodyPr/>
          <a:lstStyle/>
          <a:p>
            <a:r>
              <a:rPr lang="en-US" dirty="0"/>
              <a:t>The Market Exchange</a:t>
            </a:r>
            <a:endParaRPr lang="en-IN" sz="2000" b="0" dirty="0"/>
          </a:p>
        </p:txBody>
      </p:sp>
      <p:sp>
        <p:nvSpPr>
          <p:cNvPr id="4" name="Content Placeholder 3">
            <a:extLst>
              <a:ext uri="{FF2B5EF4-FFF2-40B4-BE49-F238E27FC236}">
                <a16:creationId xmlns:a16="http://schemas.microsoft.com/office/drawing/2014/main" id="{89CFCAAC-99C7-4269-BAE6-8B190B3B74A0}"/>
              </a:ext>
            </a:extLst>
          </p:cNvPr>
          <p:cNvSpPr>
            <a:spLocks noGrp="1"/>
          </p:cNvSpPr>
          <p:nvPr>
            <p:ph sz="quarter" idx="15"/>
          </p:nvPr>
        </p:nvSpPr>
        <p:spPr>
          <a:xfrm>
            <a:off x="457200" y="1558412"/>
            <a:ext cx="8364071" cy="969635"/>
          </a:xfrm>
        </p:spPr>
        <p:txBody>
          <a:bodyPr/>
          <a:lstStyle/>
          <a:p>
            <a:r>
              <a:rPr lang="en-US" dirty="0"/>
              <a:t>Marketers view </a:t>
            </a:r>
            <a:r>
              <a:rPr lang="en-US" b="1" dirty="0"/>
              <a:t>industry</a:t>
            </a:r>
            <a:r>
              <a:rPr lang="en-US" dirty="0"/>
              <a:t> as a group of sellers and use the term </a:t>
            </a:r>
            <a:r>
              <a:rPr lang="en-US" b="1" dirty="0"/>
              <a:t>market</a:t>
            </a:r>
            <a:r>
              <a:rPr lang="en-US" dirty="0"/>
              <a:t> to describe customer groups</a:t>
            </a:r>
          </a:p>
        </p:txBody>
      </p:sp>
      <p:pic>
        <p:nvPicPr>
          <p:cNvPr id="7" name="Content Placeholder 6" descr="The back view of the Toyota Prius.">
            <a:extLst>
              <a:ext uri="{FF2B5EF4-FFF2-40B4-BE49-F238E27FC236}">
                <a16:creationId xmlns:a16="http://schemas.microsoft.com/office/drawing/2014/main" id="{F868D1F7-BF80-4EB6-AF0A-6E265D650328}"/>
              </a:ext>
            </a:extLst>
          </p:cNvPr>
          <p:cNvPicPr>
            <a:picLocks noGrp="1" noChangeAspect="1"/>
          </p:cNvPicPr>
          <p:nvPr>
            <p:ph sz="quarter" idx="13"/>
          </p:nvPr>
        </p:nvPicPr>
        <p:blipFill>
          <a:blip r:embed="rId3"/>
          <a:stretch>
            <a:fillRect/>
          </a:stretch>
        </p:blipFill>
        <p:spPr>
          <a:xfrm>
            <a:off x="2680447" y="3017013"/>
            <a:ext cx="4484688" cy="2989792"/>
          </a:xfrm>
          <a:prstGeom prst="rect">
            <a:avLst/>
          </a:prstGeom>
        </p:spPr>
      </p:pic>
    </p:spTree>
    <p:extLst>
      <p:ext uri="{BB962C8B-B14F-4D97-AF65-F5344CB8AC3E}">
        <p14:creationId xmlns:p14="http://schemas.microsoft.com/office/powerpoint/2010/main" val="192338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D06E-677D-4E65-BBC0-0D1515577F30}"/>
              </a:ext>
            </a:extLst>
          </p:cNvPr>
          <p:cNvSpPr>
            <a:spLocks noGrp="1"/>
          </p:cNvSpPr>
          <p:nvPr>
            <p:ph type="title"/>
          </p:nvPr>
        </p:nvSpPr>
        <p:spPr/>
        <p:txBody>
          <a:bodyPr/>
          <a:lstStyle/>
          <a:p>
            <a:r>
              <a:rPr lang="en-US" sz="3400" dirty="0"/>
              <a:t>Figure 1.2 A Simple Marketing System</a:t>
            </a:r>
            <a:endParaRPr lang="en-IN" sz="3400" dirty="0"/>
          </a:p>
        </p:txBody>
      </p:sp>
      <p:pic>
        <p:nvPicPr>
          <p:cNvPr id="4" name="Content Placeholder 3" descr="A simple marketing system. For long description in Notes pane, press F6.">
            <a:extLst>
              <a:ext uri="{FF2B5EF4-FFF2-40B4-BE49-F238E27FC236}">
                <a16:creationId xmlns:a16="http://schemas.microsoft.com/office/drawing/2014/main" id="{12D324B9-470B-4143-A663-AA87D5B7DDD6}"/>
              </a:ext>
            </a:extLst>
          </p:cNvPr>
          <p:cNvPicPr>
            <a:picLocks noGrp="1" noChangeAspect="1"/>
          </p:cNvPicPr>
          <p:nvPr>
            <p:ph sz="quarter" idx="13"/>
          </p:nvPr>
        </p:nvPicPr>
        <p:blipFill>
          <a:blip r:embed="rId3"/>
          <a:stretch>
            <a:fillRect/>
          </a:stretch>
        </p:blipFill>
        <p:spPr>
          <a:xfrm>
            <a:off x="1226593" y="2669943"/>
            <a:ext cx="6693988" cy="2432515"/>
          </a:xfrm>
          <a:prstGeom prst="rect">
            <a:avLst/>
          </a:prstGeom>
        </p:spPr>
      </p:pic>
    </p:spTree>
    <p:extLst>
      <p:ext uri="{BB962C8B-B14F-4D97-AF65-F5344CB8AC3E}">
        <p14:creationId xmlns:p14="http://schemas.microsoft.com/office/powerpoint/2010/main" val="62202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DB32-A954-4FBE-8E30-8CBE3691BEBC}"/>
              </a:ext>
            </a:extLst>
          </p:cNvPr>
          <p:cNvSpPr>
            <a:spLocks noGrp="1"/>
          </p:cNvSpPr>
          <p:nvPr>
            <p:ph type="title"/>
          </p:nvPr>
        </p:nvSpPr>
        <p:spPr/>
        <p:txBody>
          <a:bodyPr/>
          <a:lstStyle/>
          <a:p>
            <a:r>
              <a:rPr lang="en-IN" dirty="0"/>
              <a:t>The New Marketing Realities</a:t>
            </a:r>
          </a:p>
        </p:txBody>
      </p:sp>
      <p:sp>
        <p:nvSpPr>
          <p:cNvPr id="3" name="Content Placeholder 2">
            <a:extLst>
              <a:ext uri="{FF2B5EF4-FFF2-40B4-BE49-F238E27FC236}">
                <a16:creationId xmlns:a16="http://schemas.microsoft.com/office/drawing/2014/main" id="{474B8B4C-C7AD-4A2A-9AD5-98CE036A33E7}"/>
              </a:ext>
            </a:extLst>
          </p:cNvPr>
          <p:cNvSpPr>
            <a:spLocks noGrp="1"/>
          </p:cNvSpPr>
          <p:nvPr>
            <p:ph sz="quarter" idx="13"/>
          </p:nvPr>
        </p:nvSpPr>
        <p:spPr/>
        <p:txBody>
          <a:bodyPr/>
          <a:lstStyle/>
          <a:p>
            <a:r>
              <a:rPr lang="en-US" dirty="0"/>
              <a:t>The </a:t>
            </a:r>
            <a:r>
              <a:rPr lang="en-US" b="1" dirty="0"/>
              <a:t>market forces</a:t>
            </a:r>
            <a:r>
              <a:rPr lang="en-US" dirty="0"/>
              <a:t> that shape the relationships among the different market entities</a:t>
            </a:r>
          </a:p>
          <a:p>
            <a:r>
              <a:rPr lang="en-US" dirty="0"/>
              <a:t>The </a:t>
            </a:r>
            <a:r>
              <a:rPr lang="en-US" b="1" dirty="0"/>
              <a:t>market outcomes</a:t>
            </a:r>
            <a:r>
              <a:rPr lang="en-US" dirty="0"/>
              <a:t> that stem from the interplay of these forces</a:t>
            </a:r>
          </a:p>
          <a:p>
            <a:r>
              <a:rPr lang="en-US" dirty="0"/>
              <a:t>The emergence of </a:t>
            </a:r>
            <a:r>
              <a:rPr lang="en-US" b="1" dirty="0"/>
              <a:t>holistic marketing</a:t>
            </a:r>
            <a:r>
              <a:rPr lang="en-US" dirty="0"/>
              <a:t> as an essential approach to succeeding in the rapidly evolving market</a:t>
            </a:r>
          </a:p>
        </p:txBody>
      </p:sp>
    </p:spTree>
    <p:extLst>
      <p:ext uri="{BB962C8B-B14F-4D97-AF65-F5344CB8AC3E}">
        <p14:creationId xmlns:p14="http://schemas.microsoft.com/office/powerpoint/2010/main" val="46809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EE1-5646-4E0A-A9CC-51074A0C2EE8}"/>
              </a:ext>
            </a:extLst>
          </p:cNvPr>
          <p:cNvSpPr>
            <a:spLocks noGrp="1"/>
          </p:cNvSpPr>
          <p:nvPr>
            <p:ph type="title"/>
          </p:nvPr>
        </p:nvSpPr>
        <p:spPr>
          <a:xfrm>
            <a:off x="457200" y="215371"/>
            <a:ext cx="8337176" cy="1097279"/>
          </a:xfrm>
        </p:spPr>
        <p:txBody>
          <a:bodyPr/>
          <a:lstStyle/>
          <a:p>
            <a:r>
              <a:rPr lang="en-US" sz="3400" dirty="0"/>
              <a:t>Figure 1.3 The New Marketing Realities</a:t>
            </a:r>
            <a:endParaRPr lang="en-IN" sz="3400" dirty="0"/>
          </a:p>
        </p:txBody>
      </p:sp>
      <p:pic>
        <p:nvPicPr>
          <p:cNvPr id="4" name="Content Placeholder 3" descr="A flowchart of the new marketing realities. For long description in Notes pane, press F6.">
            <a:extLst>
              <a:ext uri="{FF2B5EF4-FFF2-40B4-BE49-F238E27FC236}">
                <a16:creationId xmlns:a16="http://schemas.microsoft.com/office/drawing/2014/main" id="{188BB124-8B3E-4C6D-AB58-F62EDE8B0AFE}"/>
              </a:ext>
            </a:extLst>
          </p:cNvPr>
          <p:cNvPicPr>
            <a:picLocks noGrp="1" noChangeAspect="1"/>
          </p:cNvPicPr>
          <p:nvPr>
            <p:ph sz="quarter" idx="13"/>
          </p:nvPr>
        </p:nvPicPr>
        <p:blipFill>
          <a:blip r:embed="rId3"/>
          <a:stretch>
            <a:fillRect/>
          </a:stretch>
        </p:blipFill>
        <p:spPr>
          <a:xfrm>
            <a:off x="1553408" y="1554163"/>
            <a:ext cx="6040359" cy="4664075"/>
          </a:xfrm>
          <a:prstGeom prst="rect">
            <a:avLst/>
          </a:prstGeom>
        </p:spPr>
      </p:pic>
    </p:spTree>
    <p:extLst>
      <p:ext uri="{BB962C8B-B14F-4D97-AF65-F5344CB8AC3E}">
        <p14:creationId xmlns:p14="http://schemas.microsoft.com/office/powerpoint/2010/main" val="44289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F005-D79E-493C-A6C6-6B83B4636F13}"/>
              </a:ext>
            </a:extLst>
          </p:cNvPr>
          <p:cNvSpPr>
            <a:spLocks noGrp="1"/>
          </p:cNvSpPr>
          <p:nvPr>
            <p:ph type="title"/>
          </p:nvPr>
        </p:nvSpPr>
        <p:spPr/>
        <p:txBody>
          <a:bodyPr/>
          <a:lstStyle/>
          <a:p>
            <a:r>
              <a:rPr lang="en-IN" dirty="0"/>
              <a:t>Major Market Forces</a:t>
            </a:r>
          </a:p>
        </p:txBody>
      </p:sp>
      <p:sp>
        <p:nvSpPr>
          <p:cNvPr id="3" name="Content Placeholder 2">
            <a:extLst>
              <a:ext uri="{FF2B5EF4-FFF2-40B4-BE49-F238E27FC236}">
                <a16:creationId xmlns:a16="http://schemas.microsoft.com/office/drawing/2014/main" id="{EC9CDCCD-0686-4376-A4E5-0B60070FE4CF}"/>
              </a:ext>
            </a:extLst>
          </p:cNvPr>
          <p:cNvSpPr>
            <a:spLocks noGrp="1"/>
          </p:cNvSpPr>
          <p:nvPr>
            <p:ph sz="quarter" idx="13"/>
          </p:nvPr>
        </p:nvSpPr>
        <p:spPr/>
        <p:txBody>
          <a:bodyPr/>
          <a:lstStyle/>
          <a:p>
            <a:r>
              <a:rPr lang="en-IN" dirty="0"/>
              <a:t>Technology</a:t>
            </a:r>
          </a:p>
          <a:p>
            <a:r>
              <a:rPr lang="en-IN" dirty="0"/>
              <a:t>Globalization</a:t>
            </a:r>
          </a:p>
          <a:p>
            <a:r>
              <a:rPr lang="en-IN" dirty="0"/>
              <a:t>Physical environment</a:t>
            </a:r>
          </a:p>
          <a:p>
            <a:r>
              <a:rPr lang="en-IN" dirty="0"/>
              <a:t>Social responsibility</a:t>
            </a:r>
          </a:p>
        </p:txBody>
      </p:sp>
    </p:spTree>
    <p:extLst>
      <p:ext uri="{BB962C8B-B14F-4D97-AF65-F5344CB8AC3E}">
        <p14:creationId xmlns:p14="http://schemas.microsoft.com/office/powerpoint/2010/main" val="245891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363E-027B-4BF9-9EC0-3096B67EB567}"/>
              </a:ext>
            </a:extLst>
          </p:cNvPr>
          <p:cNvSpPr>
            <a:spLocks noGrp="1"/>
          </p:cNvSpPr>
          <p:nvPr>
            <p:ph type="title"/>
          </p:nvPr>
        </p:nvSpPr>
        <p:spPr>
          <a:xfrm>
            <a:off x="457199" y="215371"/>
            <a:ext cx="8444753" cy="1097279"/>
          </a:xfrm>
        </p:spPr>
        <p:txBody>
          <a:bodyPr/>
          <a:lstStyle/>
          <a:p>
            <a:r>
              <a:rPr lang="en-US" sz="3200" dirty="0"/>
              <a:t>A Dramatically Changed Marketplace </a:t>
            </a:r>
            <a:r>
              <a:rPr lang="en-US" sz="2000" b="0" dirty="0"/>
              <a:t>(1 of 5)</a:t>
            </a:r>
            <a:endParaRPr lang="en-IN" sz="2000" b="0" dirty="0"/>
          </a:p>
        </p:txBody>
      </p:sp>
      <p:sp>
        <p:nvSpPr>
          <p:cNvPr id="3" name="Content Placeholder 2">
            <a:extLst>
              <a:ext uri="{FF2B5EF4-FFF2-40B4-BE49-F238E27FC236}">
                <a16:creationId xmlns:a16="http://schemas.microsoft.com/office/drawing/2014/main" id="{8561FA64-4843-4FA0-98AC-87BAB70F489B}"/>
              </a:ext>
            </a:extLst>
          </p:cNvPr>
          <p:cNvSpPr>
            <a:spLocks noGrp="1"/>
          </p:cNvSpPr>
          <p:nvPr>
            <p:ph sz="quarter" idx="13"/>
          </p:nvPr>
        </p:nvSpPr>
        <p:spPr/>
        <p:txBody>
          <a:bodyPr/>
          <a:lstStyle/>
          <a:p>
            <a:r>
              <a:rPr lang="en-US" dirty="0"/>
              <a:t>New consumer capabilities</a:t>
            </a:r>
          </a:p>
          <a:p>
            <a:pPr lvl="1"/>
            <a:r>
              <a:rPr lang="en-US" dirty="0"/>
              <a:t>Can use online resources as a powerful information and purchasing aid</a:t>
            </a:r>
          </a:p>
          <a:p>
            <a:pPr lvl="1"/>
            <a:r>
              <a:rPr lang="en-US" dirty="0"/>
              <a:t>Can search, communicate, and purchase on the move</a:t>
            </a:r>
          </a:p>
          <a:p>
            <a:pPr lvl="1"/>
            <a:r>
              <a:rPr lang="en-US" dirty="0"/>
              <a:t>Can tap into social media to share opinions and express loyalty</a:t>
            </a:r>
          </a:p>
        </p:txBody>
      </p:sp>
    </p:spTree>
    <p:extLst>
      <p:ext uri="{BB962C8B-B14F-4D97-AF65-F5344CB8AC3E}">
        <p14:creationId xmlns:p14="http://schemas.microsoft.com/office/powerpoint/2010/main" val="304439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363E-027B-4BF9-9EC0-3096B67EB567}"/>
              </a:ext>
            </a:extLst>
          </p:cNvPr>
          <p:cNvSpPr>
            <a:spLocks noGrp="1"/>
          </p:cNvSpPr>
          <p:nvPr>
            <p:ph type="title"/>
          </p:nvPr>
        </p:nvSpPr>
        <p:spPr>
          <a:xfrm>
            <a:off x="457199" y="215371"/>
            <a:ext cx="8444753" cy="1097279"/>
          </a:xfrm>
        </p:spPr>
        <p:txBody>
          <a:bodyPr/>
          <a:lstStyle/>
          <a:p>
            <a:r>
              <a:rPr lang="en-US" sz="3200" dirty="0"/>
              <a:t>A Dramatically Changed Marketplace </a:t>
            </a:r>
            <a:r>
              <a:rPr lang="en-US" sz="2000" b="0" dirty="0"/>
              <a:t>(2 of 5)</a:t>
            </a:r>
            <a:endParaRPr lang="en-IN" sz="2000" b="0" dirty="0"/>
          </a:p>
        </p:txBody>
      </p:sp>
      <p:sp>
        <p:nvSpPr>
          <p:cNvPr id="3" name="Content Placeholder 2">
            <a:extLst>
              <a:ext uri="{FF2B5EF4-FFF2-40B4-BE49-F238E27FC236}">
                <a16:creationId xmlns:a16="http://schemas.microsoft.com/office/drawing/2014/main" id="{8561FA64-4843-4FA0-98AC-87BAB70F489B}"/>
              </a:ext>
            </a:extLst>
          </p:cNvPr>
          <p:cNvSpPr>
            <a:spLocks noGrp="1"/>
          </p:cNvSpPr>
          <p:nvPr>
            <p:ph sz="quarter" idx="13"/>
          </p:nvPr>
        </p:nvSpPr>
        <p:spPr/>
        <p:txBody>
          <a:bodyPr/>
          <a:lstStyle/>
          <a:p>
            <a:r>
              <a:rPr lang="en-US" dirty="0"/>
              <a:t>New consumer capabilities</a:t>
            </a:r>
          </a:p>
          <a:p>
            <a:pPr lvl="1"/>
            <a:r>
              <a:rPr lang="en-US" dirty="0"/>
              <a:t>Can actively interact with companies</a:t>
            </a:r>
          </a:p>
          <a:p>
            <a:pPr lvl="1"/>
            <a:r>
              <a:rPr lang="en-US" dirty="0"/>
              <a:t>Can reject marketing they find inappropriate or annoying</a:t>
            </a:r>
          </a:p>
          <a:p>
            <a:pPr lvl="1"/>
            <a:r>
              <a:rPr lang="en-US" dirty="0"/>
              <a:t>Can extract more value from what they already own</a:t>
            </a:r>
          </a:p>
        </p:txBody>
      </p:sp>
    </p:spTree>
    <p:extLst>
      <p:ext uri="{BB962C8B-B14F-4D97-AF65-F5344CB8AC3E}">
        <p14:creationId xmlns:p14="http://schemas.microsoft.com/office/powerpoint/2010/main" val="216100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363E-027B-4BF9-9EC0-3096B67EB567}"/>
              </a:ext>
            </a:extLst>
          </p:cNvPr>
          <p:cNvSpPr>
            <a:spLocks noGrp="1"/>
          </p:cNvSpPr>
          <p:nvPr>
            <p:ph type="title"/>
          </p:nvPr>
        </p:nvSpPr>
        <p:spPr>
          <a:xfrm>
            <a:off x="457199" y="215371"/>
            <a:ext cx="8444753" cy="1097279"/>
          </a:xfrm>
        </p:spPr>
        <p:txBody>
          <a:bodyPr/>
          <a:lstStyle/>
          <a:p>
            <a:r>
              <a:rPr lang="en-US" sz="3200" dirty="0"/>
              <a:t>A Dramatically Changed Marketplace </a:t>
            </a:r>
            <a:r>
              <a:rPr lang="en-US" sz="2000" b="0" dirty="0"/>
              <a:t>(3 of 5)</a:t>
            </a:r>
            <a:endParaRPr lang="en-IN" sz="2000" b="0" dirty="0"/>
          </a:p>
        </p:txBody>
      </p:sp>
      <p:sp>
        <p:nvSpPr>
          <p:cNvPr id="3" name="Content Placeholder 2">
            <a:extLst>
              <a:ext uri="{FF2B5EF4-FFF2-40B4-BE49-F238E27FC236}">
                <a16:creationId xmlns:a16="http://schemas.microsoft.com/office/drawing/2014/main" id="{8561FA64-4843-4FA0-98AC-87BAB70F489B}"/>
              </a:ext>
            </a:extLst>
          </p:cNvPr>
          <p:cNvSpPr>
            <a:spLocks noGrp="1"/>
          </p:cNvSpPr>
          <p:nvPr>
            <p:ph sz="quarter" idx="13"/>
          </p:nvPr>
        </p:nvSpPr>
        <p:spPr/>
        <p:txBody>
          <a:bodyPr/>
          <a:lstStyle/>
          <a:p>
            <a:r>
              <a:rPr lang="en-US" dirty="0"/>
              <a:t>New company capabilities</a:t>
            </a:r>
          </a:p>
          <a:p>
            <a:pPr lvl="1"/>
            <a:r>
              <a:rPr lang="en-US" dirty="0"/>
              <a:t>Can use the internet as a powerful information and sales channel, including for individually differentiated goods</a:t>
            </a:r>
          </a:p>
          <a:p>
            <a:pPr lvl="1"/>
            <a:r>
              <a:rPr lang="en-US" dirty="0"/>
              <a:t>Can collect fuller and richer information about markets, customers, prospects, and competitors</a:t>
            </a:r>
          </a:p>
          <a:p>
            <a:pPr lvl="1"/>
            <a:r>
              <a:rPr lang="en-US" dirty="0"/>
              <a:t>Can reach customers quickly and efficiently via social media and mobile marketing, sending targeted ads, coupons, and information</a:t>
            </a:r>
          </a:p>
        </p:txBody>
      </p:sp>
    </p:spTree>
    <p:extLst>
      <p:ext uri="{BB962C8B-B14F-4D97-AF65-F5344CB8AC3E}">
        <p14:creationId xmlns:p14="http://schemas.microsoft.com/office/powerpoint/2010/main" val="206708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363E-027B-4BF9-9EC0-3096B67EB567}"/>
              </a:ext>
            </a:extLst>
          </p:cNvPr>
          <p:cNvSpPr>
            <a:spLocks noGrp="1"/>
          </p:cNvSpPr>
          <p:nvPr>
            <p:ph type="title"/>
          </p:nvPr>
        </p:nvSpPr>
        <p:spPr>
          <a:xfrm>
            <a:off x="457199" y="215371"/>
            <a:ext cx="8444753" cy="1097279"/>
          </a:xfrm>
        </p:spPr>
        <p:txBody>
          <a:bodyPr/>
          <a:lstStyle/>
          <a:p>
            <a:r>
              <a:rPr lang="en-US" sz="3200" dirty="0"/>
              <a:t>A Dramatically Changed Marketplace </a:t>
            </a:r>
            <a:r>
              <a:rPr lang="en-US" sz="2000" b="0" dirty="0"/>
              <a:t>(4 of 5)</a:t>
            </a:r>
            <a:endParaRPr lang="en-IN" sz="2000" b="0" dirty="0"/>
          </a:p>
        </p:txBody>
      </p:sp>
      <p:sp>
        <p:nvSpPr>
          <p:cNvPr id="3" name="Content Placeholder 2">
            <a:extLst>
              <a:ext uri="{FF2B5EF4-FFF2-40B4-BE49-F238E27FC236}">
                <a16:creationId xmlns:a16="http://schemas.microsoft.com/office/drawing/2014/main" id="{8561FA64-4843-4FA0-98AC-87BAB70F489B}"/>
              </a:ext>
            </a:extLst>
          </p:cNvPr>
          <p:cNvSpPr>
            <a:spLocks noGrp="1"/>
          </p:cNvSpPr>
          <p:nvPr>
            <p:ph sz="quarter" idx="13"/>
          </p:nvPr>
        </p:nvSpPr>
        <p:spPr/>
        <p:txBody>
          <a:bodyPr/>
          <a:lstStyle/>
          <a:p>
            <a:r>
              <a:rPr lang="en-US" dirty="0"/>
              <a:t>New company capabilities</a:t>
            </a:r>
          </a:p>
          <a:p>
            <a:pPr lvl="1"/>
            <a:r>
              <a:rPr lang="en-US" dirty="0"/>
              <a:t>Can improve purchasing, recruiting, training, and internal and external communications</a:t>
            </a:r>
          </a:p>
          <a:p>
            <a:pPr lvl="1"/>
            <a:r>
              <a:rPr lang="en-US" dirty="0"/>
              <a:t>Can improve cost efficiency</a:t>
            </a:r>
          </a:p>
        </p:txBody>
      </p:sp>
    </p:spTree>
    <p:extLst>
      <p:ext uri="{BB962C8B-B14F-4D97-AF65-F5344CB8AC3E}">
        <p14:creationId xmlns:p14="http://schemas.microsoft.com/office/powerpoint/2010/main" val="91585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363E-027B-4BF9-9EC0-3096B67EB567}"/>
              </a:ext>
            </a:extLst>
          </p:cNvPr>
          <p:cNvSpPr>
            <a:spLocks noGrp="1"/>
          </p:cNvSpPr>
          <p:nvPr>
            <p:ph type="title"/>
          </p:nvPr>
        </p:nvSpPr>
        <p:spPr>
          <a:xfrm>
            <a:off x="457199" y="215371"/>
            <a:ext cx="8444753" cy="1097279"/>
          </a:xfrm>
        </p:spPr>
        <p:txBody>
          <a:bodyPr/>
          <a:lstStyle/>
          <a:p>
            <a:r>
              <a:rPr lang="en-US" sz="3200" dirty="0"/>
              <a:t>A Dramatically Changed Marketplace </a:t>
            </a:r>
            <a:r>
              <a:rPr lang="en-US" sz="2000" b="0" dirty="0"/>
              <a:t>(5 of 5)</a:t>
            </a:r>
            <a:endParaRPr lang="en-IN" sz="2000" b="0" dirty="0"/>
          </a:p>
        </p:txBody>
      </p:sp>
      <p:sp>
        <p:nvSpPr>
          <p:cNvPr id="3" name="Content Placeholder 2">
            <a:extLst>
              <a:ext uri="{FF2B5EF4-FFF2-40B4-BE49-F238E27FC236}">
                <a16:creationId xmlns:a16="http://schemas.microsoft.com/office/drawing/2014/main" id="{8561FA64-4843-4FA0-98AC-87BAB70F489B}"/>
              </a:ext>
            </a:extLst>
          </p:cNvPr>
          <p:cNvSpPr>
            <a:spLocks noGrp="1"/>
          </p:cNvSpPr>
          <p:nvPr>
            <p:ph sz="quarter" idx="13"/>
          </p:nvPr>
        </p:nvSpPr>
        <p:spPr/>
        <p:txBody>
          <a:bodyPr/>
          <a:lstStyle/>
          <a:p>
            <a:r>
              <a:rPr lang="en-US" dirty="0"/>
              <a:t>New competitive environment</a:t>
            </a:r>
          </a:p>
          <a:p>
            <a:pPr lvl="1"/>
            <a:r>
              <a:rPr lang="en-US" dirty="0"/>
              <a:t>Deregulation</a:t>
            </a:r>
          </a:p>
          <a:p>
            <a:pPr lvl="1"/>
            <a:r>
              <a:rPr lang="en-US" dirty="0"/>
              <a:t>Privatization</a:t>
            </a:r>
          </a:p>
          <a:p>
            <a:pPr lvl="1"/>
            <a:r>
              <a:rPr lang="en-US" dirty="0"/>
              <a:t>Retail transformation</a:t>
            </a:r>
          </a:p>
          <a:p>
            <a:pPr lvl="1"/>
            <a:r>
              <a:rPr lang="en-US" dirty="0"/>
              <a:t>Disintermediation</a:t>
            </a:r>
          </a:p>
          <a:p>
            <a:pPr lvl="1"/>
            <a:r>
              <a:rPr lang="en-US" dirty="0"/>
              <a:t>Private labels</a:t>
            </a:r>
          </a:p>
          <a:p>
            <a:pPr lvl="1"/>
            <a:r>
              <a:rPr lang="en-US" dirty="0"/>
              <a:t>Mega-brands</a:t>
            </a:r>
          </a:p>
        </p:txBody>
      </p:sp>
    </p:spTree>
    <p:extLst>
      <p:ext uri="{BB962C8B-B14F-4D97-AF65-F5344CB8AC3E}">
        <p14:creationId xmlns:p14="http://schemas.microsoft.com/office/powerpoint/2010/main" val="420958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792-CCA6-4BF3-B9D1-14E80F5F9431}"/>
              </a:ext>
            </a:extLst>
          </p:cNvPr>
          <p:cNvSpPr>
            <a:spLocks noGrp="1"/>
          </p:cNvSpPr>
          <p:nvPr>
            <p:ph type="title"/>
          </p:nvPr>
        </p:nvSpPr>
        <p:spPr/>
        <p:txBody>
          <a:bodyPr/>
          <a:lstStyle/>
          <a:p>
            <a:r>
              <a:rPr lang="en-IN" dirty="0"/>
              <a:t>Learning Objectives</a:t>
            </a:r>
          </a:p>
        </p:txBody>
      </p:sp>
      <p:sp>
        <p:nvSpPr>
          <p:cNvPr id="3" name="Content Placeholder 2">
            <a:extLst>
              <a:ext uri="{FF2B5EF4-FFF2-40B4-BE49-F238E27FC236}">
                <a16:creationId xmlns:a16="http://schemas.microsoft.com/office/drawing/2014/main" id="{41D2F18B-EFD3-4B30-AD93-E5D621FA9327}"/>
              </a:ext>
            </a:extLst>
          </p:cNvPr>
          <p:cNvSpPr>
            <a:spLocks noGrp="1"/>
          </p:cNvSpPr>
          <p:nvPr>
            <p:ph sz="quarter" idx="13"/>
          </p:nvPr>
        </p:nvSpPr>
        <p:spPr/>
        <p:txBody>
          <a:bodyPr/>
          <a:lstStyle/>
          <a:p>
            <a:pPr marL="432" indent="0">
              <a:buNone/>
            </a:pPr>
            <a:r>
              <a:rPr lang="en-US" b="1" dirty="0">
                <a:solidFill>
                  <a:srgbClr val="007FA3"/>
                </a:solidFill>
              </a:rPr>
              <a:t>1.1</a:t>
            </a:r>
            <a:r>
              <a:rPr lang="en-US" dirty="0"/>
              <a:t> Define the scope of marketing.</a:t>
            </a:r>
          </a:p>
          <a:p>
            <a:pPr marL="432" indent="0">
              <a:buNone/>
            </a:pPr>
            <a:r>
              <a:rPr lang="en-US" b="1" dirty="0">
                <a:solidFill>
                  <a:srgbClr val="007FA3"/>
                </a:solidFill>
              </a:rPr>
              <a:t>1.2</a:t>
            </a:r>
            <a:r>
              <a:rPr lang="en-US" dirty="0"/>
              <a:t> Describe the new marketing realities.</a:t>
            </a:r>
          </a:p>
          <a:p>
            <a:pPr marL="432" indent="0">
              <a:buNone/>
            </a:pPr>
            <a:r>
              <a:rPr lang="en-US" b="1" dirty="0">
                <a:solidFill>
                  <a:srgbClr val="007FA3"/>
                </a:solidFill>
              </a:rPr>
              <a:t>1.3</a:t>
            </a:r>
            <a:r>
              <a:rPr lang="en-US" dirty="0"/>
              <a:t> Explain the role of marketing in the organization.</a:t>
            </a:r>
          </a:p>
          <a:p>
            <a:pPr marL="432" indent="0">
              <a:buNone/>
            </a:pPr>
            <a:r>
              <a:rPr lang="en-US" b="1" dirty="0">
                <a:solidFill>
                  <a:srgbClr val="007FA3"/>
                </a:solidFill>
              </a:rPr>
              <a:t>1.4</a:t>
            </a:r>
            <a:r>
              <a:rPr lang="en-US" dirty="0"/>
              <a:t> Illustrate how to organize and manage a modern marketing department.</a:t>
            </a:r>
          </a:p>
          <a:p>
            <a:pPr marL="432" indent="0">
              <a:buNone/>
            </a:pPr>
            <a:r>
              <a:rPr lang="en-US" b="1" dirty="0">
                <a:solidFill>
                  <a:srgbClr val="007FA3"/>
                </a:solidFill>
              </a:rPr>
              <a:t>1.5</a:t>
            </a:r>
            <a:r>
              <a:rPr lang="en-US" dirty="0"/>
              <a:t> Explain how to build a customer-centric organization.</a:t>
            </a:r>
          </a:p>
        </p:txBody>
      </p:sp>
    </p:spTree>
    <p:extLst>
      <p:ext uri="{BB962C8B-B14F-4D97-AF65-F5344CB8AC3E}">
        <p14:creationId xmlns:p14="http://schemas.microsoft.com/office/powerpoint/2010/main" val="1700139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DC92-3E69-4980-90BA-F138B5ADBEA2}"/>
              </a:ext>
            </a:extLst>
          </p:cNvPr>
          <p:cNvSpPr>
            <a:spLocks noGrp="1"/>
          </p:cNvSpPr>
          <p:nvPr>
            <p:ph type="title"/>
          </p:nvPr>
        </p:nvSpPr>
        <p:spPr/>
        <p:txBody>
          <a:bodyPr/>
          <a:lstStyle/>
          <a:p>
            <a:r>
              <a:rPr lang="en-IN" dirty="0"/>
              <a:t>What is Holistic Marketing?</a:t>
            </a:r>
          </a:p>
        </p:txBody>
      </p:sp>
      <p:sp>
        <p:nvSpPr>
          <p:cNvPr id="3" name="Content Placeholder 2">
            <a:extLst>
              <a:ext uri="{FF2B5EF4-FFF2-40B4-BE49-F238E27FC236}">
                <a16:creationId xmlns:a16="http://schemas.microsoft.com/office/drawing/2014/main" id="{5DCE824F-E0DB-40AE-9A4F-330D32FC5EFD}"/>
              </a:ext>
            </a:extLst>
          </p:cNvPr>
          <p:cNvSpPr>
            <a:spLocks noGrp="1"/>
          </p:cNvSpPr>
          <p:nvPr>
            <p:ph sz="quarter" idx="13"/>
          </p:nvPr>
        </p:nvSpPr>
        <p:spPr/>
        <p:txBody>
          <a:bodyPr/>
          <a:lstStyle/>
          <a:p>
            <a:r>
              <a:rPr lang="en-US" dirty="0"/>
              <a:t>An integrated approach to managing strategy and tactics</a:t>
            </a:r>
          </a:p>
          <a:p>
            <a:pPr lvl="1"/>
            <a:r>
              <a:rPr lang="en-US" dirty="0"/>
              <a:t>Relationship marketing</a:t>
            </a:r>
          </a:p>
          <a:p>
            <a:pPr lvl="1"/>
            <a:r>
              <a:rPr lang="en-US" dirty="0"/>
              <a:t>Integrated marketing</a:t>
            </a:r>
          </a:p>
          <a:p>
            <a:pPr lvl="1"/>
            <a:r>
              <a:rPr lang="en-US" dirty="0"/>
              <a:t>Internal marketing</a:t>
            </a:r>
          </a:p>
          <a:p>
            <a:pPr lvl="1"/>
            <a:r>
              <a:rPr lang="en-US" dirty="0"/>
              <a:t>Performance marketing</a:t>
            </a:r>
          </a:p>
        </p:txBody>
      </p:sp>
    </p:spTree>
    <p:extLst>
      <p:ext uri="{BB962C8B-B14F-4D97-AF65-F5344CB8AC3E}">
        <p14:creationId xmlns:p14="http://schemas.microsoft.com/office/powerpoint/2010/main" val="259718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D122-9000-4E44-ACF8-248FAD7BBD50}"/>
              </a:ext>
            </a:extLst>
          </p:cNvPr>
          <p:cNvSpPr>
            <a:spLocks noGrp="1"/>
          </p:cNvSpPr>
          <p:nvPr>
            <p:ph type="title"/>
          </p:nvPr>
        </p:nvSpPr>
        <p:spPr/>
        <p:txBody>
          <a:bodyPr/>
          <a:lstStyle/>
          <a:p>
            <a:r>
              <a:rPr lang="en-US" sz="3200" dirty="0"/>
              <a:t>Figure 1.4 The Concept of Holistic Marketing</a:t>
            </a:r>
            <a:endParaRPr lang="en-IN" sz="3200" dirty="0"/>
          </a:p>
        </p:txBody>
      </p:sp>
      <p:pic>
        <p:nvPicPr>
          <p:cNvPr id="4" name="Content Placeholder 3" descr="Four broad components characterizing holistic marketing include internal marketing, integrated marketing, relationship marketing, and performance marketing. For long description in Notes pane, press F6.">
            <a:extLst>
              <a:ext uri="{FF2B5EF4-FFF2-40B4-BE49-F238E27FC236}">
                <a16:creationId xmlns:a16="http://schemas.microsoft.com/office/drawing/2014/main" id="{1E8E9B33-60AA-4F32-82A0-02DA756FE4DB}"/>
              </a:ext>
            </a:extLst>
          </p:cNvPr>
          <p:cNvPicPr>
            <a:picLocks noGrp="1" noChangeAspect="1"/>
          </p:cNvPicPr>
          <p:nvPr>
            <p:ph sz="quarter" idx="13"/>
          </p:nvPr>
        </p:nvPicPr>
        <p:blipFill>
          <a:blip r:embed="rId3"/>
          <a:stretch>
            <a:fillRect/>
          </a:stretch>
        </p:blipFill>
        <p:spPr>
          <a:xfrm>
            <a:off x="1970370" y="1679257"/>
            <a:ext cx="5206435" cy="4413887"/>
          </a:xfrm>
          <a:prstGeom prst="rect">
            <a:avLst/>
          </a:prstGeom>
        </p:spPr>
      </p:pic>
    </p:spTree>
    <p:extLst>
      <p:ext uri="{BB962C8B-B14F-4D97-AF65-F5344CB8AC3E}">
        <p14:creationId xmlns:p14="http://schemas.microsoft.com/office/powerpoint/2010/main" val="23812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B749-5DBC-4C7C-8DF1-1C7FF4BEA48F}"/>
              </a:ext>
            </a:extLst>
          </p:cNvPr>
          <p:cNvSpPr>
            <a:spLocks noGrp="1"/>
          </p:cNvSpPr>
          <p:nvPr>
            <p:ph type="title"/>
          </p:nvPr>
        </p:nvSpPr>
        <p:spPr/>
        <p:txBody>
          <a:bodyPr/>
          <a:lstStyle/>
          <a:p>
            <a:r>
              <a:rPr lang="en-US" dirty="0"/>
              <a:t>Relationship Marketing </a:t>
            </a:r>
            <a:r>
              <a:rPr lang="en-US" sz="2000" b="0" dirty="0"/>
              <a:t>(1 of 3)</a:t>
            </a:r>
            <a:endParaRPr lang="en-IN" sz="2000" b="0" dirty="0"/>
          </a:p>
        </p:txBody>
      </p:sp>
      <p:sp>
        <p:nvSpPr>
          <p:cNvPr id="3" name="Content Placeholder 2">
            <a:extLst>
              <a:ext uri="{FF2B5EF4-FFF2-40B4-BE49-F238E27FC236}">
                <a16:creationId xmlns:a16="http://schemas.microsoft.com/office/drawing/2014/main" id="{2AFC1219-73A8-4A16-9A66-75F376423EBD}"/>
              </a:ext>
            </a:extLst>
          </p:cNvPr>
          <p:cNvSpPr>
            <a:spLocks noGrp="1"/>
          </p:cNvSpPr>
          <p:nvPr>
            <p:ph sz="quarter" idx="13"/>
          </p:nvPr>
        </p:nvSpPr>
        <p:spPr/>
        <p:txBody>
          <a:bodyPr/>
          <a:lstStyle/>
          <a:p>
            <a:r>
              <a:rPr lang="en-US" b="1" dirty="0"/>
              <a:t>Relationship marketing</a:t>
            </a:r>
            <a:r>
              <a:rPr lang="en-US" dirty="0"/>
              <a:t> aims to build mutually satisfying long-term relationships with key constituents in order to earn and retain their business</a:t>
            </a:r>
          </a:p>
        </p:txBody>
      </p:sp>
    </p:spTree>
    <p:extLst>
      <p:ext uri="{BB962C8B-B14F-4D97-AF65-F5344CB8AC3E}">
        <p14:creationId xmlns:p14="http://schemas.microsoft.com/office/powerpoint/2010/main" val="235443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989-76B9-435A-A49F-A1AF691A7C7C}"/>
              </a:ext>
            </a:extLst>
          </p:cNvPr>
          <p:cNvSpPr>
            <a:spLocks noGrp="1"/>
          </p:cNvSpPr>
          <p:nvPr>
            <p:ph type="title"/>
          </p:nvPr>
        </p:nvSpPr>
        <p:spPr/>
        <p:txBody>
          <a:bodyPr/>
          <a:lstStyle/>
          <a:p>
            <a:r>
              <a:rPr lang="en-US" dirty="0"/>
              <a:t>Relationship Marketing </a:t>
            </a:r>
            <a:r>
              <a:rPr lang="en-US" sz="2000" b="0" dirty="0"/>
              <a:t>(2 of 3)</a:t>
            </a:r>
            <a:endParaRPr lang="en-IN" sz="2000" b="0" dirty="0"/>
          </a:p>
        </p:txBody>
      </p:sp>
      <p:sp>
        <p:nvSpPr>
          <p:cNvPr id="4" name="Content Placeholder 3">
            <a:extLst>
              <a:ext uri="{FF2B5EF4-FFF2-40B4-BE49-F238E27FC236}">
                <a16:creationId xmlns:a16="http://schemas.microsoft.com/office/drawing/2014/main" id="{89CFCAAC-99C7-4269-BAE6-8B190B3B74A0}"/>
              </a:ext>
            </a:extLst>
          </p:cNvPr>
          <p:cNvSpPr>
            <a:spLocks noGrp="1"/>
          </p:cNvSpPr>
          <p:nvPr>
            <p:ph sz="quarter" idx="15"/>
          </p:nvPr>
        </p:nvSpPr>
        <p:spPr>
          <a:xfrm>
            <a:off x="457200" y="1558412"/>
            <a:ext cx="3036013" cy="3754437"/>
          </a:xfrm>
        </p:spPr>
        <p:txBody>
          <a:bodyPr/>
          <a:lstStyle/>
          <a:p>
            <a:r>
              <a:rPr lang="en-US" dirty="0"/>
              <a:t>Customers</a:t>
            </a:r>
          </a:p>
          <a:p>
            <a:r>
              <a:rPr lang="en-US" dirty="0"/>
              <a:t>Employees</a:t>
            </a:r>
          </a:p>
          <a:p>
            <a:r>
              <a:rPr lang="en-US" dirty="0"/>
              <a:t>Marketing partners</a:t>
            </a:r>
          </a:p>
          <a:p>
            <a:r>
              <a:rPr lang="en-US" dirty="0"/>
              <a:t>Financial community</a:t>
            </a:r>
          </a:p>
        </p:txBody>
      </p:sp>
      <p:pic>
        <p:nvPicPr>
          <p:cNvPr id="7" name="Content Placeholder 6" descr="I B M skyscrapers connected via bridges.">
            <a:extLst>
              <a:ext uri="{FF2B5EF4-FFF2-40B4-BE49-F238E27FC236}">
                <a16:creationId xmlns:a16="http://schemas.microsoft.com/office/drawing/2014/main" id="{09673DB8-DE96-4E54-9579-02B005B4B0DC}"/>
              </a:ext>
            </a:extLst>
          </p:cNvPr>
          <p:cNvPicPr>
            <a:picLocks noGrp="1" noChangeAspect="1"/>
          </p:cNvPicPr>
          <p:nvPr>
            <p:ph sz="quarter" idx="13"/>
          </p:nvPr>
        </p:nvPicPr>
        <p:blipFill>
          <a:blip r:embed="rId3"/>
          <a:stretch>
            <a:fillRect/>
          </a:stretch>
        </p:blipFill>
        <p:spPr>
          <a:xfrm>
            <a:off x="4296874" y="2289082"/>
            <a:ext cx="4109060" cy="2688569"/>
          </a:xfrm>
          <a:prstGeom prst="rect">
            <a:avLst/>
          </a:prstGeom>
        </p:spPr>
      </p:pic>
    </p:spTree>
    <p:extLst>
      <p:ext uri="{BB962C8B-B14F-4D97-AF65-F5344CB8AC3E}">
        <p14:creationId xmlns:p14="http://schemas.microsoft.com/office/powerpoint/2010/main" val="127073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B749-5DBC-4C7C-8DF1-1C7FF4BEA48F}"/>
              </a:ext>
            </a:extLst>
          </p:cNvPr>
          <p:cNvSpPr>
            <a:spLocks noGrp="1"/>
          </p:cNvSpPr>
          <p:nvPr>
            <p:ph type="title"/>
          </p:nvPr>
        </p:nvSpPr>
        <p:spPr/>
        <p:txBody>
          <a:bodyPr/>
          <a:lstStyle/>
          <a:p>
            <a:r>
              <a:rPr lang="en-US" dirty="0"/>
              <a:t>Relationship Marketing </a:t>
            </a:r>
            <a:r>
              <a:rPr lang="en-US" sz="2000" b="0" dirty="0"/>
              <a:t>(3 of 3)</a:t>
            </a:r>
            <a:endParaRPr lang="en-IN" sz="2000" b="0" dirty="0"/>
          </a:p>
        </p:txBody>
      </p:sp>
      <p:sp>
        <p:nvSpPr>
          <p:cNvPr id="3" name="Content Placeholder 2">
            <a:extLst>
              <a:ext uri="{FF2B5EF4-FFF2-40B4-BE49-F238E27FC236}">
                <a16:creationId xmlns:a16="http://schemas.microsoft.com/office/drawing/2014/main" id="{2AFC1219-73A8-4A16-9A66-75F376423EBD}"/>
              </a:ext>
            </a:extLst>
          </p:cNvPr>
          <p:cNvSpPr>
            <a:spLocks noGrp="1"/>
          </p:cNvSpPr>
          <p:nvPr>
            <p:ph sz="quarter" idx="13"/>
          </p:nvPr>
        </p:nvSpPr>
        <p:spPr/>
        <p:txBody>
          <a:bodyPr/>
          <a:lstStyle/>
          <a:p>
            <a:r>
              <a:rPr lang="en-US" dirty="0"/>
              <a:t>The ultimate outcome of relationship marketing is a unique company asset called a </a:t>
            </a:r>
            <a:r>
              <a:rPr lang="en-US" b="1" dirty="0"/>
              <a:t>marketing network</a:t>
            </a:r>
            <a:r>
              <a:rPr lang="en-US" dirty="0"/>
              <a:t>, which consists of the company and its supporting stakeholders with whom it has built mutually profitable business relationships</a:t>
            </a:r>
          </a:p>
        </p:txBody>
      </p:sp>
    </p:spTree>
    <p:extLst>
      <p:ext uri="{BB962C8B-B14F-4D97-AF65-F5344CB8AC3E}">
        <p14:creationId xmlns:p14="http://schemas.microsoft.com/office/powerpoint/2010/main" val="7486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989-76B9-435A-A49F-A1AF691A7C7C}"/>
              </a:ext>
            </a:extLst>
          </p:cNvPr>
          <p:cNvSpPr>
            <a:spLocks noGrp="1"/>
          </p:cNvSpPr>
          <p:nvPr>
            <p:ph type="title"/>
          </p:nvPr>
        </p:nvSpPr>
        <p:spPr/>
        <p:txBody>
          <a:bodyPr/>
          <a:lstStyle/>
          <a:p>
            <a:r>
              <a:rPr lang="en-US" dirty="0"/>
              <a:t>Integrated Marketing</a:t>
            </a:r>
            <a:endParaRPr lang="en-IN" sz="2000" b="0" dirty="0"/>
          </a:p>
        </p:txBody>
      </p:sp>
      <p:sp>
        <p:nvSpPr>
          <p:cNvPr id="4" name="Content Placeholder 3">
            <a:extLst>
              <a:ext uri="{FF2B5EF4-FFF2-40B4-BE49-F238E27FC236}">
                <a16:creationId xmlns:a16="http://schemas.microsoft.com/office/drawing/2014/main" id="{89CFCAAC-99C7-4269-BAE6-8B190B3B74A0}"/>
              </a:ext>
            </a:extLst>
          </p:cNvPr>
          <p:cNvSpPr>
            <a:spLocks noGrp="1"/>
          </p:cNvSpPr>
          <p:nvPr>
            <p:ph sz="quarter" idx="15"/>
          </p:nvPr>
        </p:nvSpPr>
        <p:spPr>
          <a:xfrm>
            <a:off x="457200" y="1558413"/>
            <a:ext cx="8399929" cy="1292364"/>
          </a:xfrm>
        </p:spPr>
        <p:txBody>
          <a:bodyPr/>
          <a:lstStyle/>
          <a:p>
            <a:r>
              <a:rPr lang="en-US" dirty="0"/>
              <a:t>Devise marketing activities and programs that create, communicate, and deliver value such that “the whole is greater than the sum of its parts.”</a:t>
            </a:r>
          </a:p>
        </p:txBody>
      </p:sp>
      <p:pic>
        <p:nvPicPr>
          <p:cNvPr id="6" name="Content Placeholder 5" descr="An aerial view of a volcanic site after an eruption. The site is mostly covered with ice and waterfalls.">
            <a:extLst>
              <a:ext uri="{FF2B5EF4-FFF2-40B4-BE49-F238E27FC236}">
                <a16:creationId xmlns:a16="http://schemas.microsoft.com/office/drawing/2014/main" id="{A8B62D74-FEC8-442A-9295-5D8602BBF63A}"/>
              </a:ext>
            </a:extLst>
          </p:cNvPr>
          <p:cNvPicPr>
            <a:picLocks noGrp="1" noChangeAspect="1"/>
          </p:cNvPicPr>
          <p:nvPr>
            <p:ph sz="quarter" idx="13"/>
          </p:nvPr>
        </p:nvPicPr>
        <p:blipFill>
          <a:blip r:embed="rId3"/>
          <a:stretch>
            <a:fillRect/>
          </a:stretch>
        </p:blipFill>
        <p:spPr>
          <a:xfrm>
            <a:off x="2169459" y="3221332"/>
            <a:ext cx="4484688" cy="2993528"/>
          </a:xfrm>
          <a:prstGeom prst="rect">
            <a:avLst/>
          </a:prstGeom>
        </p:spPr>
      </p:pic>
    </p:spTree>
    <p:extLst>
      <p:ext uri="{BB962C8B-B14F-4D97-AF65-F5344CB8AC3E}">
        <p14:creationId xmlns:p14="http://schemas.microsoft.com/office/powerpoint/2010/main" val="243214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0E4E-09D1-479F-BE53-32DCF5993D3D}"/>
              </a:ext>
            </a:extLst>
          </p:cNvPr>
          <p:cNvSpPr>
            <a:spLocks noGrp="1"/>
          </p:cNvSpPr>
          <p:nvPr>
            <p:ph type="title"/>
          </p:nvPr>
        </p:nvSpPr>
        <p:spPr/>
        <p:txBody>
          <a:bodyPr/>
          <a:lstStyle/>
          <a:p>
            <a:r>
              <a:rPr lang="en-IN" dirty="0"/>
              <a:t>Internal Marketing</a:t>
            </a:r>
          </a:p>
        </p:txBody>
      </p:sp>
      <p:sp>
        <p:nvSpPr>
          <p:cNvPr id="3" name="Content Placeholder 2">
            <a:extLst>
              <a:ext uri="{FF2B5EF4-FFF2-40B4-BE49-F238E27FC236}">
                <a16:creationId xmlns:a16="http://schemas.microsoft.com/office/drawing/2014/main" id="{2B728E12-4643-4403-AFE0-4A91FDAB4F31}"/>
              </a:ext>
            </a:extLst>
          </p:cNvPr>
          <p:cNvSpPr>
            <a:spLocks noGrp="1"/>
          </p:cNvSpPr>
          <p:nvPr>
            <p:ph sz="quarter" idx="13"/>
          </p:nvPr>
        </p:nvSpPr>
        <p:spPr/>
        <p:txBody>
          <a:bodyPr/>
          <a:lstStyle/>
          <a:p>
            <a:r>
              <a:rPr lang="en-US" dirty="0"/>
              <a:t>The task of hiring, training, and motivating able employees who want to serve customers well</a:t>
            </a:r>
          </a:p>
        </p:txBody>
      </p:sp>
    </p:spTree>
    <p:extLst>
      <p:ext uri="{BB962C8B-B14F-4D97-AF65-F5344CB8AC3E}">
        <p14:creationId xmlns:p14="http://schemas.microsoft.com/office/powerpoint/2010/main" val="1017545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989-76B9-435A-A49F-A1AF691A7C7C}"/>
              </a:ext>
            </a:extLst>
          </p:cNvPr>
          <p:cNvSpPr>
            <a:spLocks noGrp="1"/>
          </p:cNvSpPr>
          <p:nvPr>
            <p:ph type="title"/>
          </p:nvPr>
        </p:nvSpPr>
        <p:spPr/>
        <p:txBody>
          <a:bodyPr/>
          <a:lstStyle/>
          <a:p>
            <a:r>
              <a:rPr lang="en-US" dirty="0"/>
              <a:t>Performance Marketing</a:t>
            </a:r>
            <a:endParaRPr lang="en-IN" sz="2000" b="0" dirty="0"/>
          </a:p>
        </p:txBody>
      </p:sp>
      <p:sp>
        <p:nvSpPr>
          <p:cNvPr id="4" name="Content Placeholder 3">
            <a:extLst>
              <a:ext uri="{FF2B5EF4-FFF2-40B4-BE49-F238E27FC236}">
                <a16:creationId xmlns:a16="http://schemas.microsoft.com/office/drawing/2014/main" id="{89CFCAAC-99C7-4269-BAE6-8B190B3B74A0}"/>
              </a:ext>
            </a:extLst>
          </p:cNvPr>
          <p:cNvSpPr>
            <a:spLocks noGrp="1"/>
          </p:cNvSpPr>
          <p:nvPr>
            <p:ph sz="quarter" idx="15"/>
          </p:nvPr>
        </p:nvSpPr>
        <p:spPr>
          <a:xfrm>
            <a:off x="457200" y="1558412"/>
            <a:ext cx="3209365" cy="3721799"/>
          </a:xfrm>
        </p:spPr>
        <p:txBody>
          <a:bodyPr/>
          <a:lstStyle/>
          <a:p>
            <a:r>
              <a:rPr lang="en-US" dirty="0"/>
              <a:t>Financial  accountability</a:t>
            </a:r>
          </a:p>
          <a:p>
            <a:r>
              <a:rPr lang="en-US" dirty="0"/>
              <a:t>Environmental impact</a:t>
            </a:r>
          </a:p>
          <a:p>
            <a:r>
              <a:rPr lang="en-US" dirty="0"/>
              <a:t>Social impact</a:t>
            </a:r>
          </a:p>
        </p:txBody>
      </p:sp>
      <p:pic>
        <p:nvPicPr>
          <p:cNvPr id="7" name="Content Placeholder 6" descr="A store with a board labeled Patagonia followed by drawings of a mountain range.">
            <a:extLst>
              <a:ext uri="{FF2B5EF4-FFF2-40B4-BE49-F238E27FC236}">
                <a16:creationId xmlns:a16="http://schemas.microsoft.com/office/drawing/2014/main" id="{773635DE-F357-4571-98F0-46103405295E}"/>
              </a:ext>
            </a:extLst>
          </p:cNvPr>
          <p:cNvPicPr>
            <a:picLocks noGrp="1" noChangeAspect="1"/>
          </p:cNvPicPr>
          <p:nvPr>
            <p:ph sz="quarter" idx="13"/>
          </p:nvPr>
        </p:nvPicPr>
        <p:blipFill>
          <a:blip r:embed="rId3"/>
          <a:stretch>
            <a:fillRect/>
          </a:stretch>
        </p:blipFill>
        <p:spPr>
          <a:xfrm>
            <a:off x="4334244" y="2220583"/>
            <a:ext cx="4076989" cy="2717993"/>
          </a:xfrm>
          <a:prstGeom prst="rect">
            <a:avLst/>
          </a:prstGeom>
        </p:spPr>
      </p:pic>
    </p:spTree>
    <p:extLst>
      <p:ext uri="{BB962C8B-B14F-4D97-AF65-F5344CB8AC3E}">
        <p14:creationId xmlns:p14="http://schemas.microsoft.com/office/powerpoint/2010/main" val="200604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F3F8-59E2-47F4-8F4A-3EFB7F19DDA0}"/>
              </a:ext>
            </a:extLst>
          </p:cNvPr>
          <p:cNvSpPr>
            <a:spLocks noGrp="1"/>
          </p:cNvSpPr>
          <p:nvPr>
            <p:ph type="title"/>
          </p:nvPr>
        </p:nvSpPr>
        <p:spPr/>
        <p:txBody>
          <a:bodyPr/>
          <a:lstStyle/>
          <a:p>
            <a:r>
              <a:rPr lang="en-US" sz="3200" dirty="0"/>
              <a:t>Defining the Role of Marketing in the Organization</a:t>
            </a:r>
            <a:endParaRPr lang="en-IN" sz="3200" dirty="0"/>
          </a:p>
        </p:txBody>
      </p:sp>
      <p:sp>
        <p:nvSpPr>
          <p:cNvPr id="3" name="Content Placeholder 2">
            <a:extLst>
              <a:ext uri="{FF2B5EF4-FFF2-40B4-BE49-F238E27FC236}">
                <a16:creationId xmlns:a16="http://schemas.microsoft.com/office/drawing/2014/main" id="{BCD2A85A-BB94-4A42-8E0A-7A9D0F35EDE6}"/>
              </a:ext>
            </a:extLst>
          </p:cNvPr>
          <p:cNvSpPr>
            <a:spLocks noGrp="1"/>
          </p:cNvSpPr>
          <p:nvPr>
            <p:ph sz="quarter" idx="13"/>
          </p:nvPr>
        </p:nvSpPr>
        <p:spPr/>
        <p:txBody>
          <a:bodyPr/>
          <a:lstStyle/>
          <a:p>
            <a:r>
              <a:rPr lang="en-IN" dirty="0"/>
              <a:t>Production concept</a:t>
            </a:r>
          </a:p>
          <a:p>
            <a:r>
              <a:rPr lang="en-IN" dirty="0"/>
              <a:t>Product concept</a:t>
            </a:r>
          </a:p>
          <a:p>
            <a:r>
              <a:rPr lang="en-IN" dirty="0"/>
              <a:t>Selling concept</a:t>
            </a:r>
          </a:p>
          <a:p>
            <a:r>
              <a:rPr lang="en-IN" dirty="0"/>
              <a:t>Marketing concept</a:t>
            </a:r>
          </a:p>
          <a:p>
            <a:r>
              <a:rPr lang="en-IN" dirty="0"/>
              <a:t>Market-value concept</a:t>
            </a:r>
          </a:p>
        </p:txBody>
      </p:sp>
    </p:spTree>
    <p:extLst>
      <p:ext uri="{BB962C8B-B14F-4D97-AF65-F5344CB8AC3E}">
        <p14:creationId xmlns:p14="http://schemas.microsoft.com/office/powerpoint/2010/main" val="2520624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59B4-1A54-4D99-923F-4BD8A78D4654}"/>
              </a:ext>
            </a:extLst>
          </p:cNvPr>
          <p:cNvSpPr>
            <a:spLocks noGrp="1"/>
          </p:cNvSpPr>
          <p:nvPr>
            <p:ph type="title"/>
          </p:nvPr>
        </p:nvSpPr>
        <p:spPr/>
        <p:txBody>
          <a:bodyPr/>
          <a:lstStyle/>
          <a:p>
            <a:r>
              <a:rPr lang="en-US" sz="3200" dirty="0"/>
              <a:t>Table 1.1 Product-Oriented v</a:t>
            </a:r>
            <a:r>
              <a:rPr lang="en-US" sz="100" dirty="0"/>
              <a:t>ersu</a:t>
            </a:r>
            <a:r>
              <a:rPr lang="en-US" sz="3200" dirty="0"/>
              <a:t>s Market-Value-Oriented Definitions of a Business</a:t>
            </a:r>
            <a:endParaRPr lang="en-IN" sz="3200" dirty="0"/>
          </a:p>
        </p:txBody>
      </p:sp>
      <p:graphicFrame>
        <p:nvGraphicFramePr>
          <p:cNvPr id="4" name="Table 4">
            <a:extLst>
              <a:ext uri="{FF2B5EF4-FFF2-40B4-BE49-F238E27FC236}">
                <a16:creationId xmlns:a16="http://schemas.microsoft.com/office/drawing/2014/main" id="{5E32773C-63EA-4762-8425-CE71D5398281}"/>
              </a:ext>
            </a:extLst>
          </p:cNvPr>
          <p:cNvGraphicFramePr>
            <a:graphicFrameLocks noGrp="1"/>
          </p:cNvGraphicFramePr>
          <p:nvPr>
            <p:ph sz="quarter" idx="13"/>
            <p:extLst>
              <p:ext uri="{D42A27DB-BD31-4B8C-83A1-F6EECF244321}">
                <p14:modId xmlns:p14="http://schemas.microsoft.com/office/powerpoint/2010/main" val="1483677862"/>
              </p:ext>
            </p:extLst>
          </p:nvPr>
        </p:nvGraphicFramePr>
        <p:xfrm>
          <a:off x="457200" y="1554163"/>
          <a:ext cx="8232774" cy="2890520"/>
        </p:xfrm>
        <a:graphic>
          <a:graphicData uri="http://schemas.openxmlformats.org/drawingml/2006/table">
            <a:tbl>
              <a:tblPr firstRow="1" bandRow="1">
                <a:tableStyleId>{2D5ABB26-0587-4C30-8999-92F81FD0307C}</a:tableStyleId>
              </a:tblPr>
              <a:tblGrid>
                <a:gridCol w="2744258">
                  <a:extLst>
                    <a:ext uri="{9D8B030D-6E8A-4147-A177-3AD203B41FA5}">
                      <a16:colId xmlns:a16="http://schemas.microsoft.com/office/drawing/2014/main" val="3995061107"/>
                    </a:ext>
                  </a:extLst>
                </a:gridCol>
                <a:gridCol w="2744258">
                  <a:extLst>
                    <a:ext uri="{9D8B030D-6E8A-4147-A177-3AD203B41FA5}">
                      <a16:colId xmlns:a16="http://schemas.microsoft.com/office/drawing/2014/main" val="3494900406"/>
                    </a:ext>
                  </a:extLst>
                </a:gridCol>
                <a:gridCol w="2744258">
                  <a:extLst>
                    <a:ext uri="{9D8B030D-6E8A-4147-A177-3AD203B41FA5}">
                      <a16:colId xmlns:a16="http://schemas.microsoft.com/office/drawing/2014/main" val="2758278731"/>
                    </a:ext>
                  </a:extLst>
                </a:gridCol>
              </a:tblGrid>
              <a:tr h="370840">
                <a:tc>
                  <a:txBody>
                    <a:bodyPr/>
                    <a:lstStyle/>
                    <a:p>
                      <a:r>
                        <a:rPr lang="en-IN" b="1" dirty="0"/>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1" dirty="0"/>
                        <a:t>Product 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1" dirty="0"/>
                        <a:t>Market-Value 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99756"/>
                  </a:ext>
                </a:extLst>
              </a:tr>
              <a:tr h="370840">
                <a:tc>
                  <a:txBody>
                    <a:bodyPr/>
                    <a:lstStyle/>
                    <a:p>
                      <a:r>
                        <a:rPr lang="en-IN" dirty="0"/>
                        <a:t>Union Pacific Railroad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run a railroad.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 move people and goods.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861195"/>
                  </a:ext>
                </a:extLst>
              </a:tr>
              <a:tr h="370840">
                <a:tc>
                  <a:txBody>
                    <a:bodyPr/>
                    <a:lstStyle/>
                    <a:p>
                      <a:r>
                        <a:rPr lang="en-IN" dirty="0"/>
                        <a:t>Xerox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make copying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 help improve office productivity.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027503"/>
                  </a:ext>
                </a:extLst>
              </a:tr>
              <a:tr h="370840">
                <a:tc>
                  <a:txBody>
                    <a:bodyPr/>
                    <a:lstStyle/>
                    <a:p>
                      <a:r>
                        <a:rPr lang="en-IN" dirty="0"/>
                        <a:t>Hess Corporation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sell gasoline.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supply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228879"/>
                  </a:ext>
                </a:extLst>
              </a:tr>
              <a:tr h="370840">
                <a:tc>
                  <a:txBody>
                    <a:bodyPr/>
                    <a:lstStyle/>
                    <a:p>
                      <a:r>
                        <a:rPr lang="en-IN" dirty="0"/>
                        <a:t>Paramount Pictures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make movies.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market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723676"/>
                  </a:ext>
                </a:extLst>
              </a:tr>
              <a:tr h="370840">
                <a:tc>
                  <a:txBody>
                    <a:bodyPr/>
                    <a:lstStyle/>
                    <a:p>
                      <a:r>
                        <a:rPr lang="en-IN" dirty="0" err="1"/>
                        <a:t>Encyclopedia</a:t>
                      </a:r>
                      <a:r>
                        <a:rPr lang="en-IN" dirty="0"/>
                        <a:t> Britannica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sell </a:t>
                      </a:r>
                      <a:r>
                        <a:rPr lang="en-IN" dirty="0" err="1"/>
                        <a:t>encyclopedias</a:t>
                      </a:r>
                      <a:r>
                        <a:rPr lang="en-IN" dirty="0"/>
                        <a:t>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We distribute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489906"/>
                  </a:ext>
                </a:extLst>
              </a:tr>
              <a:tr h="370840">
                <a:tc>
                  <a:txBody>
                    <a:bodyPr/>
                    <a:lstStyle/>
                    <a:p>
                      <a:r>
                        <a:rPr lang="en-IN" dirty="0"/>
                        <a:t>Carrier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 make air conditioners and furnaces.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 provide climate control in the home.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359204"/>
                  </a:ext>
                </a:extLst>
              </a:tr>
            </a:tbl>
          </a:graphicData>
        </a:graphic>
      </p:graphicFrame>
    </p:spTree>
    <p:extLst>
      <p:ext uri="{BB962C8B-B14F-4D97-AF65-F5344CB8AC3E}">
        <p14:creationId xmlns:p14="http://schemas.microsoft.com/office/powerpoint/2010/main" val="102225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73A7-5F8D-41BD-959C-549DCED28966}"/>
              </a:ext>
            </a:extLst>
          </p:cNvPr>
          <p:cNvSpPr>
            <a:spLocks noGrp="1"/>
          </p:cNvSpPr>
          <p:nvPr>
            <p:ph type="title"/>
          </p:nvPr>
        </p:nvSpPr>
        <p:spPr/>
        <p:txBody>
          <a:bodyPr/>
          <a:lstStyle/>
          <a:p>
            <a:r>
              <a:rPr lang="en-IN" dirty="0"/>
              <a:t>The Scope of Marketing</a:t>
            </a:r>
          </a:p>
        </p:txBody>
      </p:sp>
      <p:sp>
        <p:nvSpPr>
          <p:cNvPr id="3" name="Content Placeholder 2">
            <a:extLst>
              <a:ext uri="{FF2B5EF4-FFF2-40B4-BE49-F238E27FC236}">
                <a16:creationId xmlns:a16="http://schemas.microsoft.com/office/drawing/2014/main" id="{D311D231-8B1C-4773-9CE0-AAD62F636FA8}"/>
              </a:ext>
            </a:extLst>
          </p:cNvPr>
          <p:cNvSpPr>
            <a:spLocks noGrp="1"/>
          </p:cNvSpPr>
          <p:nvPr>
            <p:ph sz="quarter" idx="13"/>
          </p:nvPr>
        </p:nvSpPr>
        <p:spPr/>
        <p:txBody>
          <a:bodyPr/>
          <a:lstStyle/>
          <a:p>
            <a:r>
              <a:rPr lang="en-US" b="1" dirty="0"/>
              <a:t>Marketing</a:t>
            </a:r>
            <a:r>
              <a:rPr lang="en-US" dirty="0"/>
              <a:t> is about identifying and meeting human and social needs</a:t>
            </a:r>
          </a:p>
          <a:p>
            <a:r>
              <a:rPr lang="en-US" dirty="0"/>
              <a:t>A</a:t>
            </a:r>
            <a:r>
              <a:rPr lang="en-US" sz="100" dirty="0"/>
              <a:t> </a:t>
            </a:r>
            <a:r>
              <a:rPr lang="en-US" dirty="0"/>
              <a:t>M</a:t>
            </a:r>
            <a:r>
              <a:rPr lang="en-US" sz="100" dirty="0"/>
              <a:t> </a:t>
            </a:r>
            <a:r>
              <a:rPr lang="en-US" dirty="0"/>
              <a:t>A’s formal definition: </a:t>
            </a:r>
            <a:r>
              <a:rPr lang="en-US" b="1" dirty="0"/>
              <a:t>Marketing is the activity, set of institutions, and processes for creating, communicating, delivering, and exchanging offerings that have value for customers, clients, partners, and society at large</a:t>
            </a:r>
          </a:p>
        </p:txBody>
      </p:sp>
    </p:spTree>
    <p:extLst>
      <p:ext uri="{BB962C8B-B14F-4D97-AF65-F5344CB8AC3E}">
        <p14:creationId xmlns:p14="http://schemas.microsoft.com/office/powerpoint/2010/main" val="130401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EE9A-C968-4B5E-8229-4A0A9298021F}"/>
              </a:ext>
            </a:extLst>
          </p:cNvPr>
          <p:cNvSpPr>
            <a:spLocks noGrp="1"/>
          </p:cNvSpPr>
          <p:nvPr>
            <p:ph type="title"/>
          </p:nvPr>
        </p:nvSpPr>
        <p:spPr/>
        <p:txBody>
          <a:bodyPr/>
          <a:lstStyle/>
          <a:p>
            <a:r>
              <a:rPr lang="en-IN" sz="3400" dirty="0"/>
              <a:t>Organizing the Marketing Department</a:t>
            </a:r>
          </a:p>
        </p:txBody>
      </p:sp>
      <p:sp>
        <p:nvSpPr>
          <p:cNvPr id="3" name="Content Placeholder 2">
            <a:extLst>
              <a:ext uri="{FF2B5EF4-FFF2-40B4-BE49-F238E27FC236}">
                <a16:creationId xmlns:a16="http://schemas.microsoft.com/office/drawing/2014/main" id="{973B0608-7530-4891-A894-ADE019E54AA6}"/>
              </a:ext>
            </a:extLst>
          </p:cNvPr>
          <p:cNvSpPr>
            <a:spLocks noGrp="1"/>
          </p:cNvSpPr>
          <p:nvPr>
            <p:ph sz="quarter" idx="13"/>
          </p:nvPr>
        </p:nvSpPr>
        <p:spPr/>
        <p:txBody>
          <a:bodyPr/>
          <a:lstStyle/>
          <a:p>
            <a:r>
              <a:rPr lang="en-US" dirty="0"/>
              <a:t>Functional organization</a:t>
            </a:r>
          </a:p>
          <a:p>
            <a:r>
              <a:rPr lang="en-US" dirty="0"/>
              <a:t>Geographic organization</a:t>
            </a:r>
          </a:p>
          <a:p>
            <a:r>
              <a:rPr lang="en-US" dirty="0"/>
              <a:t>Product or brand organization</a:t>
            </a:r>
          </a:p>
          <a:p>
            <a:r>
              <a:rPr lang="en-US" dirty="0"/>
              <a:t>Market organization</a:t>
            </a:r>
          </a:p>
          <a:p>
            <a:r>
              <a:rPr lang="en-US" dirty="0"/>
              <a:t>Matrix organization</a:t>
            </a:r>
          </a:p>
        </p:txBody>
      </p:sp>
    </p:spTree>
    <p:extLst>
      <p:ext uri="{BB962C8B-B14F-4D97-AF65-F5344CB8AC3E}">
        <p14:creationId xmlns:p14="http://schemas.microsoft.com/office/powerpoint/2010/main" val="1511772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0F48-97CD-49A4-B491-C9B71BADAB5A}"/>
              </a:ext>
            </a:extLst>
          </p:cNvPr>
          <p:cNvSpPr>
            <a:spLocks noGrp="1"/>
          </p:cNvSpPr>
          <p:nvPr>
            <p:ph type="title"/>
          </p:nvPr>
        </p:nvSpPr>
        <p:spPr/>
        <p:txBody>
          <a:bodyPr/>
          <a:lstStyle/>
          <a:p>
            <a:r>
              <a:rPr lang="en-IN" dirty="0"/>
              <a:t>Figure 1.5 Functional Organization</a:t>
            </a:r>
          </a:p>
        </p:txBody>
      </p:sp>
      <p:pic>
        <p:nvPicPr>
          <p:cNvPr id="4" name="Content Placeholder 3" descr="A flowchart of the seven specialists of a functional organization. For long description in Notes pane, press F6.">
            <a:extLst>
              <a:ext uri="{FF2B5EF4-FFF2-40B4-BE49-F238E27FC236}">
                <a16:creationId xmlns:a16="http://schemas.microsoft.com/office/drawing/2014/main" id="{0920E60B-04C7-4F73-94D8-2A7179EFA80F}"/>
              </a:ext>
            </a:extLst>
          </p:cNvPr>
          <p:cNvPicPr>
            <a:picLocks noGrp="1" noChangeAspect="1"/>
          </p:cNvPicPr>
          <p:nvPr>
            <p:ph sz="quarter" idx="13"/>
          </p:nvPr>
        </p:nvPicPr>
        <p:blipFill>
          <a:blip r:embed="rId3"/>
          <a:stretch>
            <a:fillRect/>
          </a:stretch>
        </p:blipFill>
        <p:spPr>
          <a:xfrm>
            <a:off x="973587" y="1968842"/>
            <a:ext cx="7200000" cy="3834716"/>
          </a:xfrm>
          <a:prstGeom prst="rect">
            <a:avLst/>
          </a:prstGeom>
        </p:spPr>
      </p:pic>
    </p:spTree>
    <p:extLst>
      <p:ext uri="{BB962C8B-B14F-4D97-AF65-F5344CB8AC3E}">
        <p14:creationId xmlns:p14="http://schemas.microsoft.com/office/powerpoint/2010/main" val="3670395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0F48-97CD-49A4-B491-C9B71BADAB5A}"/>
              </a:ext>
            </a:extLst>
          </p:cNvPr>
          <p:cNvSpPr>
            <a:spLocks noGrp="1"/>
          </p:cNvSpPr>
          <p:nvPr>
            <p:ph type="title"/>
          </p:nvPr>
        </p:nvSpPr>
        <p:spPr/>
        <p:txBody>
          <a:bodyPr/>
          <a:lstStyle/>
          <a:p>
            <a:r>
              <a:rPr lang="en-US" sz="3200" dirty="0"/>
              <a:t>Figure 1.6 The Product Manager’s Interactions</a:t>
            </a:r>
            <a:endParaRPr lang="en-IN" sz="3200" dirty="0"/>
          </a:p>
        </p:txBody>
      </p:sp>
      <p:pic>
        <p:nvPicPr>
          <p:cNvPr id="6" name="Content Placeholder 5" descr="A product manager’s working relationships. For long description in Notes pane, press F6.">
            <a:extLst>
              <a:ext uri="{FF2B5EF4-FFF2-40B4-BE49-F238E27FC236}">
                <a16:creationId xmlns:a16="http://schemas.microsoft.com/office/drawing/2014/main" id="{98FDC925-D302-4EC7-84F5-DE27F7BF321F}"/>
              </a:ext>
            </a:extLst>
          </p:cNvPr>
          <p:cNvPicPr>
            <a:picLocks noGrp="1" noChangeAspect="1"/>
          </p:cNvPicPr>
          <p:nvPr>
            <p:ph sz="quarter" idx="13"/>
          </p:nvPr>
        </p:nvPicPr>
        <p:blipFill>
          <a:blip r:embed="rId3"/>
          <a:stretch>
            <a:fillRect/>
          </a:stretch>
        </p:blipFill>
        <p:spPr>
          <a:xfrm>
            <a:off x="2100925" y="1554163"/>
            <a:ext cx="4945325" cy="4664075"/>
          </a:xfrm>
          <a:prstGeom prst="rect">
            <a:avLst/>
          </a:prstGeom>
        </p:spPr>
      </p:pic>
    </p:spTree>
    <p:extLst>
      <p:ext uri="{BB962C8B-B14F-4D97-AF65-F5344CB8AC3E}">
        <p14:creationId xmlns:p14="http://schemas.microsoft.com/office/powerpoint/2010/main" val="2899490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7B2E-0C56-4350-8C25-ACF58ABBADE2}"/>
              </a:ext>
            </a:extLst>
          </p:cNvPr>
          <p:cNvSpPr>
            <a:spLocks noGrp="1"/>
          </p:cNvSpPr>
          <p:nvPr>
            <p:ph type="title"/>
          </p:nvPr>
        </p:nvSpPr>
        <p:spPr/>
        <p:txBody>
          <a:bodyPr/>
          <a:lstStyle/>
          <a:p>
            <a:r>
              <a:rPr lang="en-IN" dirty="0"/>
              <a:t>Managing the Marketing Department</a:t>
            </a:r>
          </a:p>
        </p:txBody>
      </p:sp>
      <p:sp>
        <p:nvSpPr>
          <p:cNvPr id="3" name="Content Placeholder 2">
            <a:extLst>
              <a:ext uri="{FF2B5EF4-FFF2-40B4-BE49-F238E27FC236}">
                <a16:creationId xmlns:a16="http://schemas.microsoft.com/office/drawing/2014/main" id="{6D9615CC-1920-4F5C-8229-75ADEDB9A272}"/>
              </a:ext>
            </a:extLst>
          </p:cNvPr>
          <p:cNvSpPr>
            <a:spLocks noGrp="1"/>
          </p:cNvSpPr>
          <p:nvPr>
            <p:ph sz="quarter" idx="13"/>
          </p:nvPr>
        </p:nvSpPr>
        <p:spPr/>
        <p:txBody>
          <a:bodyPr/>
          <a:lstStyle/>
          <a:p>
            <a:r>
              <a:rPr lang="en-US" dirty="0"/>
              <a:t>The role of the C</a:t>
            </a:r>
            <a:r>
              <a:rPr lang="en-US" sz="100" dirty="0"/>
              <a:t> </a:t>
            </a:r>
            <a:r>
              <a:rPr lang="en-US" dirty="0"/>
              <a:t>E</a:t>
            </a:r>
            <a:r>
              <a:rPr lang="en-US" sz="100" dirty="0"/>
              <a:t> </a:t>
            </a:r>
            <a:r>
              <a:rPr lang="en-US" dirty="0"/>
              <a:t>O and the C</a:t>
            </a:r>
            <a:r>
              <a:rPr lang="en-US" sz="100" dirty="0"/>
              <a:t> </a:t>
            </a:r>
            <a:r>
              <a:rPr lang="en-US" dirty="0"/>
              <a:t>M</a:t>
            </a:r>
            <a:r>
              <a:rPr lang="en-US" sz="100" dirty="0"/>
              <a:t> </a:t>
            </a:r>
            <a:r>
              <a:rPr lang="en-US" dirty="0"/>
              <a:t>O</a:t>
            </a:r>
          </a:p>
          <a:p>
            <a:r>
              <a:rPr lang="en-US" dirty="0"/>
              <a:t>Relationships with other departments</a:t>
            </a:r>
          </a:p>
        </p:txBody>
      </p:sp>
    </p:spTree>
    <p:extLst>
      <p:ext uri="{BB962C8B-B14F-4D97-AF65-F5344CB8AC3E}">
        <p14:creationId xmlns:p14="http://schemas.microsoft.com/office/powerpoint/2010/main" val="972775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E9C6-689F-45BD-BB6A-CD39BC815F33}"/>
              </a:ext>
            </a:extLst>
          </p:cNvPr>
          <p:cNvSpPr>
            <a:spLocks noGrp="1"/>
          </p:cNvSpPr>
          <p:nvPr>
            <p:ph type="title"/>
          </p:nvPr>
        </p:nvSpPr>
        <p:spPr/>
        <p:txBody>
          <a:bodyPr/>
          <a:lstStyle/>
          <a:p>
            <a:r>
              <a:rPr lang="en-US" dirty="0"/>
              <a:t>The Role of the C</a:t>
            </a:r>
            <a:r>
              <a:rPr lang="en-US" sz="100" dirty="0"/>
              <a:t> </a:t>
            </a:r>
            <a:r>
              <a:rPr lang="en-US" dirty="0"/>
              <a:t>E</a:t>
            </a:r>
            <a:r>
              <a:rPr lang="en-US" sz="100" dirty="0"/>
              <a:t> </a:t>
            </a:r>
            <a:r>
              <a:rPr lang="en-US" dirty="0"/>
              <a:t>O</a:t>
            </a:r>
            <a:endParaRPr lang="en-IN" dirty="0"/>
          </a:p>
        </p:txBody>
      </p:sp>
      <p:sp>
        <p:nvSpPr>
          <p:cNvPr id="3" name="Content Placeholder 2">
            <a:extLst>
              <a:ext uri="{FF2B5EF4-FFF2-40B4-BE49-F238E27FC236}">
                <a16:creationId xmlns:a16="http://schemas.microsoft.com/office/drawing/2014/main" id="{765601D9-7C6E-423C-B8BD-FE218D79001C}"/>
              </a:ext>
            </a:extLst>
          </p:cNvPr>
          <p:cNvSpPr>
            <a:spLocks noGrp="1"/>
          </p:cNvSpPr>
          <p:nvPr>
            <p:ph sz="quarter" idx="13"/>
          </p:nvPr>
        </p:nvSpPr>
        <p:spPr/>
        <p:txBody>
          <a:bodyPr/>
          <a:lstStyle/>
          <a:p>
            <a:r>
              <a:rPr lang="en-US" dirty="0"/>
              <a:t>Convince senior management of the importance of being customer focused</a:t>
            </a:r>
          </a:p>
          <a:p>
            <a:r>
              <a:rPr lang="en-US" dirty="0"/>
              <a:t>Hire strong marketing talent</a:t>
            </a:r>
          </a:p>
          <a:p>
            <a:r>
              <a:rPr lang="en-US" dirty="0"/>
              <a:t>Facilitate the creation of strong in-house marketing training programs</a:t>
            </a:r>
          </a:p>
          <a:p>
            <a:r>
              <a:rPr lang="en-US" dirty="0"/>
              <a:t>Appoint a chief marketing officer</a:t>
            </a:r>
          </a:p>
        </p:txBody>
      </p:sp>
    </p:spTree>
    <p:extLst>
      <p:ext uri="{BB962C8B-B14F-4D97-AF65-F5344CB8AC3E}">
        <p14:creationId xmlns:p14="http://schemas.microsoft.com/office/powerpoint/2010/main" val="3099571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96CE-776D-4CA3-AC01-CC8F9BC6560A}"/>
              </a:ext>
            </a:extLst>
          </p:cNvPr>
          <p:cNvSpPr>
            <a:spLocks noGrp="1"/>
          </p:cNvSpPr>
          <p:nvPr>
            <p:ph type="title"/>
          </p:nvPr>
        </p:nvSpPr>
        <p:spPr/>
        <p:txBody>
          <a:bodyPr/>
          <a:lstStyle/>
          <a:p>
            <a:r>
              <a:rPr lang="en-US" dirty="0"/>
              <a:t>The Role of the C</a:t>
            </a:r>
            <a:r>
              <a:rPr lang="en-US" sz="100" dirty="0"/>
              <a:t> </a:t>
            </a:r>
            <a:r>
              <a:rPr lang="en-US" dirty="0"/>
              <a:t>M</a:t>
            </a:r>
            <a:r>
              <a:rPr lang="en-US" sz="100" dirty="0"/>
              <a:t> </a:t>
            </a:r>
            <a:r>
              <a:rPr lang="en-US" dirty="0"/>
              <a:t>O</a:t>
            </a:r>
            <a:endParaRPr lang="en-IN" dirty="0"/>
          </a:p>
        </p:txBody>
      </p:sp>
      <p:sp>
        <p:nvSpPr>
          <p:cNvPr id="3" name="Content Placeholder 2">
            <a:extLst>
              <a:ext uri="{FF2B5EF4-FFF2-40B4-BE49-F238E27FC236}">
                <a16:creationId xmlns:a16="http://schemas.microsoft.com/office/drawing/2014/main" id="{EDABE7AC-F229-495E-A2F1-03D8324BC77D}"/>
              </a:ext>
            </a:extLst>
          </p:cNvPr>
          <p:cNvSpPr>
            <a:spLocks noGrp="1"/>
          </p:cNvSpPr>
          <p:nvPr>
            <p:ph sz="quarter" idx="13"/>
          </p:nvPr>
        </p:nvSpPr>
        <p:spPr/>
        <p:txBody>
          <a:bodyPr/>
          <a:lstStyle/>
          <a:p>
            <a:r>
              <a:rPr lang="en-US" dirty="0"/>
              <a:t>Act as the visionary for the future of the company</a:t>
            </a:r>
          </a:p>
          <a:p>
            <a:r>
              <a:rPr lang="en-US" dirty="0"/>
              <a:t>Build adaptive marketing capabilities</a:t>
            </a:r>
          </a:p>
          <a:p>
            <a:r>
              <a:rPr lang="en-US" dirty="0"/>
              <a:t>Win the war for marketing talent</a:t>
            </a:r>
          </a:p>
          <a:p>
            <a:r>
              <a:rPr lang="en-US" dirty="0"/>
              <a:t>Tighten the alignment with sales</a:t>
            </a:r>
          </a:p>
          <a:p>
            <a:r>
              <a:rPr lang="en-US" dirty="0"/>
              <a:t>Take accountability for returns on marketing spending</a:t>
            </a:r>
          </a:p>
          <a:p>
            <a:r>
              <a:rPr lang="en-US" dirty="0"/>
              <a:t>Infuse a customer perspective in business decisions affecting any customer touch point</a:t>
            </a:r>
          </a:p>
        </p:txBody>
      </p:sp>
    </p:spTree>
    <p:extLst>
      <p:ext uri="{BB962C8B-B14F-4D97-AF65-F5344CB8AC3E}">
        <p14:creationId xmlns:p14="http://schemas.microsoft.com/office/powerpoint/2010/main" val="1051782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70E0-0C3A-4DDB-BAEB-525C3098F466}"/>
              </a:ext>
            </a:extLst>
          </p:cNvPr>
          <p:cNvSpPr>
            <a:spLocks noGrp="1"/>
          </p:cNvSpPr>
          <p:nvPr>
            <p:ph type="title"/>
          </p:nvPr>
        </p:nvSpPr>
        <p:spPr/>
        <p:txBody>
          <a:bodyPr/>
          <a:lstStyle/>
          <a:p>
            <a:r>
              <a:rPr lang="en-IN" sz="3400" dirty="0"/>
              <a:t>Relationships with Other Departments</a:t>
            </a:r>
          </a:p>
        </p:txBody>
      </p:sp>
      <p:sp>
        <p:nvSpPr>
          <p:cNvPr id="3" name="Content Placeholder 2">
            <a:extLst>
              <a:ext uri="{FF2B5EF4-FFF2-40B4-BE49-F238E27FC236}">
                <a16:creationId xmlns:a16="http://schemas.microsoft.com/office/drawing/2014/main" id="{B8B0796F-3097-4E09-AF22-6278C89104E2}"/>
              </a:ext>
            </a:extLst>
          </p:cNvPr>
          <p:cNvSpPr>
            <a:spLocks noGrp="1"/>
          </p:cNvSpPr>
          <p:nvPr>
            <p:ph sz="quarter" idx="13"/>
          </p:nvPr>
        </p:nvSpPr>
        <p:spPr/>
        <p:txBody>
          <a:bodyPr/>
          <a:lstStyle/>
          <a:p>
            <a:r>
              <a:rPr lang="en-US" dirty="0"/>
              <a:t>Marketers must work closely with:</a:t>
            </a:r>
          </a:p>
          <a:p>
            <a:pPr lvl="1"/>
            <a:r>
              <a:rPr lang="en-US" dirty="0"/>
              <a:t>customer insights and data analytics teams</a:t>
            </a:r>
          </a:p>
          <a:p>
            <a:pPr lvl="1"/>
            <a:r>
              <a:rPr lang="en-US" dirty="0"/>
              <a:t>different communication agencies</a:t>
            </a:r>
          </a:p>
          <a:p>
            <a:pPr lvl="1"/>
            <a:r>
              <a:rPr lang="en-US" dirty="0"/>
              <a:t>channel partners</a:t>
            </a:r>
          </a:p>
        </p:txBody>
      </p:sp>
    </p:spTree>
    <p:extLst>
      <p:ext uri="{BB962C8B-B14F-4D97-AF65-F5344CB8AC3E}">
        <p14:creationId xmlns:p14="http://schemas.microsoft.com/office/powerpoint/2010/main" val="4287079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C7B5-A9DC-4B8F-B9DE-907277DDFD27}"/>
              </a:ext>
            </a:extLst>
          </p:cNvPr>
          <p:cNvSpPr>
            <a:spLocks noGrp="1"/>
          </p:cNvSpPr>
          <p:nvPr>
            <p:ph type="title"/>
          </p:nvPr>
        </p:nvSpPr>
        <p:spPr/>
        <p:txBody>
          <a:bodyPr/>
          <a:lstStyle/>
          <a:p>
            <a:r>
              <a:rPr lang="en-IN" sz="3200" dirty="0"/>
              <a:t>Building a Customer-Oriented Organization</a:t>
            </a:r>
          </a:p>
        </p:txBody>
      </p:sp>
      <p:sp>
        <p:nvSpPr>
          <p:cNvPr id="3" name="Content Placeholder 2">
            <a:extLst>
              <a:ext uri="{FF2B5EF4-FFF2-40B4-BE49-F238E27FC236}">
                <a16:creationId xmlns:a16="http://schemas.microsoft.com/office/drawing/2014/main" id="{1ED18971-B600-44D4-AD5F-6264FBFA801D}"/>
              </a:ext>
            </a:extLst>
          </p:cNvPr>
          <p:cNvSpPr>
            <a:spLocks noGrp="1"/>
          </p:cNvSpPr>
          <p:nvPr>
            <p:ph sz="quarter" idx="13"/>
          </p:nvPr>
        </p:nvSpPr>
        <p:spPr/>
        <p:txBody>
          <a:bodyPr/>
          <a:lstStyle/>
          <a:p>
            <a:r>
              <a:rPr lang="en-US" dirty="0"/>
              <a:t>Create long-term customer value</a:t>
            </a:r>
          </a:p>
          <a:p>
            <a:pPr lvl="1"/>
            <a:r>
              <a:rPr lang="en-US" dirty="0"/>
              <a:t>Requires managers at every level to be personally engaged in understanding, meeting, and serving customers</a:t>
            </a:r>
          </a:p>
          <a:p>
            <a:r>
              <a:rPr lang="en-US" dirty="0"/>
              <a:t>Customers expect companies to </a:t>
            </a:r>
            <a:r>
              <a:rPr lang="en-US" b="1" dirty="0"/>
              <a:t>listen</a:t>
            </a:r>
            <a:r>
              <a:rPr lang="en-US" dirty="0"/>
              <a:t> and </a:t>
            </a:r>
            <a:r>
              <a:rPr lang="en-US" b="1" dirty="0"/>
              <a:t>respond</a:t>
            </a:r>
            <a:r>
              <a:rPr lang="en-US" dirty="0"/>
              <a:t> to them</a:t>
            </a:r>
          </a:p>
        </p:txBody>
      </p:sp>
    </p:spTree>
    <p:extLst>
      <p:ext uri="{BB962C8B-B14F-4D97-AF65-F5344CB8AC3E}">
        <p14:creationId xmlns:p14="http://schemas.microsoft.com/office/powerpoint/2010/main" val="1406316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8996-1F47-46B2-A4C2-95D4D53322F1}"/>
              </a:ext>
            </a:extLst>
          </p:cNvPr>
          <p:cNvSpPr>
            <a:spLocks noGrp="1"/>
          </p:cNvSpPr>
          <p:nvPr>
            <p:ph type="title"/>
          </p:nvPr>
        </p:nvSpPr>
        <p:spPr>
          <a:xfrm>
            <a:off x="457200" y="215371"/>
            <a:ext cx="8232776" cy="1097279"/>
          </a:xfrm>
        </p:spPr>
        <p:txBody>
          <a:bodyPr/>
          <a:lstStyle/>
          <a:p>
            <a:r>
              <a:rPr lang="en-US" sz="2600" dirty="0"/>
              <a:t>Figure 1.7 Traditional Organization versus Modern Customer-Oriented Company Organization</a:t>
            </a:r>
            <a:endParaRPr lang="en-IN" sz="2600" dirty="0"/>
          </a:p>
        </p:txBody>
      </p:sp>
      <p:pic>
        <p:nvPicPr>
          <p:cNvPr id="4" name="Content Placeholder 3" descr="The traditional organization-hierarchy chart and modern customer-oriented organization chart. For long description in Notes pane, press F6.">
            <a:extLst>
              <a:ext uri="{FF2B5EF4-FFF2-40B4-BE49-F238E27FC236}">
                <a16:creationId xmlns:a16="http://schemas.microsoft.com/office/drawing/2014/main" id="{920E7C83-BC38-4430-B0A0-ABCEDAC5BC7C}"/>
              </a:ext>
            </a:extLst>
          </p:cNvPr>
          <p:cNvPicPr>
            <a:picLocks noGrp="1" noChangeAspect="1"/>
          </p:cNvPicPr>
          <p:nvPr>
            <p:ph sz="quarter" idx="13"/>
          </p:nvPr>
        </p:nvPicPr>
        <p:blipFill>
          <a:blip r:embed="rId3"/>
          <a:stretch>
            <a:fillRect/>
          </a:stretch>
        </p:blipFill>
        <p:spPr>
          <a:xfrm>
            <a:off x="842530" y="1961114"/>
            <a:ext cx="7484341" cy="4202025"/>
          </a:xfrm>
          <a:prstGeom prst="rect">
            <a:avLst/>
          </a:prstGeom>
        </p:spPr>
      </p:pic>
    </p:spTree>
    <p:extLst>
      <p:ext uri="{BB962C8B-B14F-4D97-AF65-F5344CB8AC3E}">
        <p14:creationId xmlns:p14="http://schemas.microsoft.com/office/powerpoint/2010/main" val="1928330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71AC-FF33-480F-9964-07E75EE10630}"/>
              </a:ext>
            </a:extLst>
          </p:cNvPr>
          <p:cNvSpPr>
            <a:spLocks noGrp="1"/>
          </p:cNvSpPr>
          <p:nvPr>
            <p:ph type="title"/>
          </p:nvPr>
        </p:nvSpPr>
        <p:spPr>
          <a:xfrm>
            <a:off x="457200" y="215371"/>
            <a:ext cx="8355106" cy="1097279"/>
          </a:xfrm>
        </p:spPr>
        <p:txBody>
          <a:bodyPr/>
          <a:lstStyle/>
          <a:p>
            <a:r>
              <a:rPr lang="en-IN" dirty="0"/>
              <a:t>Becoming a Market-Driven Company</a:t>
            </a:r>
          </a:p>
        </p:txBody>
      </p:sp>
      <p:sp>
        <p:nvSpPr>
          <p:cNvPr id="3" name="Content Placeholder 2">
            <a:extLst>
              <a:ext uri="{FF2B5EF4-FFF2-40B4-BE49-F238E27FC236}">
                <a16:creationId xmlns:a16="http://schemas.microsoft.com/office/drawing/2014/main" id="{7E4D3F2B-A854-4AD2-B10E-2772CE81AF4E}"/>
              </a:ext>
            </a:extLst>
          </p:cNvPr>
          <p:cNvSpPr>
            <a:spLocks noGrp="1"/>
          </p:cNvSpPr>
          <p:nvPr>
            <p:ph sz="quarter" idx="13"/>
          </p:nvPr>
        </p:nvSpPr>
        <p:spPr/>
        <p:txBody>
          <a:bodyPr/>
          <a:lstStyle/>
          <a:p>
            <a:r>
              <a:rPr lang="en-US" dirty="0"/>
              <a:t>Develop a company-wide passion for customers</a:t>
            </a:r>
          </a:p>
          <a:p>
            <a:r>
              <a:rPr lang="en-US" dirty="0"/>
              <a:t>Organize around customer segments instead of products</a:t>
            </a:r>
          </a:p>
          <a:p>
            <a:r>
              <a:rPr lang="en-US" dirty="0"/>
              <a:t>Understand customers through qualitative and quantitative research</a:t>
            </a:r>
          </a:p>
        </p:txBody>
      </p:sp>
    </p:spTree>
    <p:extLst>
      <p:ext uri="{BB962C8B-B14F-4D97-AF65-F5344CB8AC3E}">
        <p14:creationId xmlns:p14="http://schemas.microsoft.com/office/powerpoint/2010/main" val="17376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90DF-AE01-409A-9598-2F3F0A3C9EE0}"/>
              </a:ext>
            </a:extLst>
          </p:cNvPr>
          <p:cNvSpPr>
            <a:spLocks noGrp="1"/>
          </p:cNvSpPr>
          <p:nvPr>
            <p:ph type="title"/>
          </p:nvPr>
        </p:nvSpPr>
        <p:spPr/>
        <p:txBody>
          <a:bodyPr/>
          <a:lstStyle/>
          <a:p>
            <a:r>
              <a:rPr lang="en-IN" dirty="0"/>
              <a:t>Marketing Management </a:t>
            </a:r>
          </a:p>
        </p:txBody>
      </p:sp>
      <p:sp>
        <p:nvSpPr>
          <p:cNvPr id="3" name="Content Placeholder 2">
            <a:extLst>
              <a:ext uri="{FF2B5EF4-FFF2-40B4-BE49-F238E27FC236}">
                <a16:creationId xmlns:a16="http://schemas.microsoft.com/office/drawing/2014/main" id="{1D07EEA3-47C2-422D-AAF5-A41448CEB385}"/>
              </a:ext>
            </a:extLst>
          </p:cNvPr>
          <p:cNvSpPr>
            <a:spLocks noGrp="1"/>
          </p:cNvSpPr>
          <p:nvPr>
            <p:ph sz="quarter" idx="13"/>
          </p:nvPr>
        </p:nvSpPr>
        <p:spPr/>
        <p:txBody>
          <a:bodyPr/>
          <a:lstStyle/>
          <a:p>
            <a:r>
              <a:rPr lang="en-US" dirty="0"/>
              <a:t>The art and science of choosing target markets and getting, keeping, and growing customers through creating, delivering, and communicating superior customer value</a:t>
            </a:r>
          </a:p>
        </p:txBody>
      </p:sp>
    </p:spTree>
    <p:extLst>
      <p:ext uri="{BB962C8B-B14F-4D97-AF65-F5344CB8AC3E}">
        <p14:creationId xmlns:p14="http://schemas.microsoft.com/office/powerpoint/2010/main" val="332660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5A29-2E9D-4190-BBD7-0783CA52EFDB}"/>
              </a:ext>
            </a:extLst>
          </p:cNvPr>
          <p:cNvSpPr>
            <a:spLocks noGrp="1"/>
          </p:cNvSpPr>
          <p:nvPr>
            <p:ph type="title"/>
          </p:nvPr>
        </p:nvSpPr>
        <p:spPr/>
        <p:txBody>
          <a:bodyPr/>
          <a:lstStyle/>
          <a:p>
            <a:r>
              <a:rPr lang="en-US" sz="3200" dirty="0"/>
              <a:t>Table 1.2 Characteristics of Customer-Centric Organizations</a:t>
            </a:r>
            <a:endParaRPr lang="en-IN" sz="3200" dirty="0"/>
          </a:p>
        </p:txBody>
      </p:sp>
      <p:graphicFrame>
        <p:nvGraphicFramePr>
          <p:cNvPr id="4" name="Table 4">
            <a:extLst>
              <a:ext uri="{FF2B5EF4-FFF2-40B4-BE49-F238E27FC236}">
                <a16:creationId xmlns:a16="http://schemas.microsoft.com/office/drawing/2014/main" id="{0D4890D0-D00A-4B44-870A-7C942F18E883}"/>
              </a:ext>
            </a:extLst>
          </p:cNvPr>
          <p:cNvGraphicFramePr>
            <a:graphicFrameLocks noGrp="1"/>
          </p:cNvGraphicFramePr>
          <p:nvPr>
            <p:ph sz="quarter" idx="13"/>
            <p:extLst>
              <p:ext uri="{D42A27DB-BD31-4B8C-83A1-F6EECF244321}">
                <p14:modId xmlns:p14="http://schemas.microsoft.com/office/powerpoint/2010/main" val="1518751175"/>
              </p:ext>
            </p:extLst>
          </p:nvPr>
        </p:nvGraphicFramePr>
        <p:xfrm>
          <a:off x="457200" y="1751386"/>
          <a:ext cx="8232774" cy="2595880"/>
        </p:xfrm>
        <a:graphic>
          <a:graphicData uri="http://schemas.openxmlformats.org/drawingml/2006/table">
            <a:tbl>
              <a:tblPr firstRow="1" bandRow="1">
                <a:tableStyleId>{2D5ABB26-0587-4C30-8999-92F81FD0307C}</a:tableStyleId>
              </a:tblPr>
              <a:tblGrid>
                <a:gridCol w="4116387">
                  <a:extLst>
                    <a:ext uri="{9D8B030D-6E8A-4147-A177-3AD203B41FA5}">
                      <a16:colId xmlns:a16="http://schemas.microsoft.com/office/drawing/2014/main" val="1322424840"/>
                    </a:ext>
                  </a:extLst>
                </a:gridCol>
                <a:gridCol w="4116387">
                  <a:extLst>
                    <a:ext uri="{9D8B030D-6E8A-4147-A177-3AD203B41FA5}">
                      <a16:colId xmlns:a16="http://schemas.microsoft.com/office/drawing/2014/main" val="3957820643"/>
                    </a:ext>
                  </a:extLst>
                </a:gridCol>
              </a:tblGrid>
              <a:tr h="370840">
                <a:tc>
                  <a:txBody>
                    <a:bodyPr/>
                    <a:lstStyle/>
                    <a:p>
                      <a:r>
                        <a:rPr lang="en-IN" sz="1800" b="1" baseline="0" dirty="0"/>
                        <a:t>Low Customer-Centricity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baseline="0" dirty="0"/>
                        <a:t>High Customer-Centricity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108386"/>
                  </a:ext>
                </a:extLst>
              </a:tr>
              <a:tr h="370840">
                <a:tc>
                  <a:txBody>
                    <a:bodyPr/>
                    <a:lstStyle/>
                    <a:p>
                      <a:r>
                        <a:rPr lang="en-IN" sz="1800" baseline="0" dirty="0"/>
                        <a:t>Product driven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aseline="0" dirty="0"/>
                        <a:t>Market driven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258905"/>
                  </a:ext>
                </a:extLst>
              </a:tr>
              <a:tr h="370840">
                <a:tc>
                  <a:txBody>
                    <a:bodyPr/>
                    <a:lstStyle/>
                    <a:p>
                      <a:r>
                        <a:rPr lang="en-IN" sz="1800" baseline="0" dirty="0"/>
                        <a:t>Mass market focused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aseline="0" dirty="0"/>
                        <a:t>Customer focused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208915"/>
                  </a:ext>
                </a:extLst>
              </a:tr>
              <a:tr h="370840">
                <a:tc>
                  <a:txBody>
                    <a:bodyPr/>
                    <a:lstStyle/>
                    <a:p>
                      <a:r>
                        <a:rPr lang="en-IN" sz="1800" baseline="0" dirty="0"/>
                        <a:t>Process oriented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aseline="0" dirty="0"/>
                        <a:t>Outcome oriented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404325"/>
                  </a:ext>
                </a:extLst>
              </a:tr>
              <a:tr h="370840">
                <a:tc>
                  <a:txBody>
                    <a:bodyPr/>
                    <a:lstStyle/>
                    <a:p>
                      <a:r>
                        <a:rPr lang="en-IN" sz="1800" baseline="0" dirty="0"/>
                        <a:t>Reacting to competitors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aseline="0" dirty="0"/>
                        <a:t>Making competitors irrelevant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894730"/>
                  </a:ext>
                </a:extLst>
              </a:tr>
              <a:tr h="370840">
                <a:tc>
                  <a:txBody>
                    <a:bodyPr/>
                    <a:lstStyle/>
                    <a:p>
                      <a:r>
                        <a:rPr lang="en-IN" sz="1800" baseline="0" dirty="0"/>
                        <a:t>Price driven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aseline="0" dirty="0"/>
                        <a:t>Value driven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446835"/>
                  </a:ext>
                </a:extLst>
              </a:tr>
              <a:tr h="370840">
                <a:tc>
                  <a:txBody>
                    <a:bodyPr/>
                    <a:lstStyle/>
                    <a:p>
                      <a:r>
                        <a:rPr lang="en-IN" sz="1800" baseline="0" dirty="0"/>
                        <a:t>Hierarchical 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aseline="0" dirty="0"/>
                        <a:t>Teamwork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297834"/>
                  </a:ext>
                </a:extLst>
              </a:tr>
            </a:tbl>
          </a:graphicData>
        </a:graphic>
      </p:graphicFrame>
    </p:spTree>
    <p:extLst>
      <p:ext uri="{BB962C8B-B14F-4D97-AF65-F5344CB8AC3E}">
        <p14:creationId xmlns:p14="http://schemas.microsoft.com/office/powerpoint/2010/main" val="3403347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62E6-9828-4E88-8CFB-BE866736C78D}"/>
              </a:ext>
            </a:extLst>
          </p:cNvPr>
          <p:cNvSpPr>
            <a:spLocks noGrp="1"/>
          </p:cNvSpPr>
          <p:nvPr>
            <p:ph type="title"/>
          </p:nvPr>
        </p:nvSpPr>
        <p:spPr/>
        <p:txBody>
          <a:bodyPr/>
          <a:lstStyle/>
          <a:p>
            <a:r>
              <a:rPr lang="en-IN" dirty="0"/>
              <a:t>Discussion Questions </a:t>
            </a:r>
            <a:r>
              <a:rPr lang="en-IN" sz="2000" b="0" dirty="0"/>
              <a:t>(1 of 2)</a:t>
            </a:r>
          </a:p>
        </p:txBody>
      </p:sp>
      <p:sp>
        <p:nvSpPr>
          <p:cNvPr id="3" name="Content Placeholder 2">
            <a:extLst>
              <a:ext uri="{FF2B5EF4-FFF2-40B4-BE49-F238E27FC236}">
                <a16:creationId xmlns:a16="http://schemas.microsoft.com/office/drawing/2014/main" id="{A2BC1503-91CE-4051-B048-C328C8BA0892}"/>
              </a:ext>
            </a:extLst>
          </p:cNvPr>
          <p:cNvSpPr>
            <a:spLocks noGrp="1"/>
          </p:cNvSpPr>
          <p:nvPr>
            <p:ph sz="quarter" idx="13"/>
          </p:nvPr>
        </p:nvSpPr>
        <p:spPr/>
        <p:txBody>
          <a:bodyPr/>
          <a:lstStyle/>
          <a:p>
            <a:r>
              <a:rPr lang="en-US" dirty="0"/>
              <a:t>For many Starbucks’ customers, buying a favorite drink now involves a few clicks on the Starbucks app and a pick-up at the counter.</a:t>
            </a:r>
          </a:p>
          <a:p>
            <a:pPr lvl="1"/>
            <a:r>
              <a:rPr lang="en-US" dirty="0"/>
              <a:t>How is technology changing the way Starbucks interacts with its customers?</a:t>
            </a:r>
          </a:p>
          <a:p>
            <a:pPr lvl="1"/>
            <a:r>
              <a:rPr lang="en-US" dirty="0"/>
              <a:t>What benefits does this offer?</a:t>
            </a:r>
          </a:p>
          <a:p>
            <a:pPr lvl="1"/>
            <a:r>
              <a:rPr lang="en-US" dirty="0"/>
              <a:t>What challenges does it present?</a:t>
            </a:r>
          </a:p>
        </p:txBody>
      </p:sp>
    </p:spTree>
    <p:extLst>
      <p:ext uri="{BB962C8B-B14F-4D97-AF65-F5344CB8AC3E}">
        <p14:creationId xmlns:p14="http://schemas.microsoft.com/office/powerpoint/2010/main" val="1400922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62E6-9828-4E88-8CFB-BE866736C78D}"/>
              </a:ext>
            </a:extLst>
          </p:cNvPr>
          <p:cNvSpPr>
            <a:spLocks noGrp="1"/>
          </p:cNvSpPr>
          <p:nvPr>
            <p:ph type="title"/>
          </p:nvPr>
        </p:nvSpPr>
        <p:spPr/>
        <p:txBody>
          <a:bodyPr/>
          <a:lstStyle/>
          <a:p>
            <a:r>
              <a:rPr lang="en-IN" dirty="0"/>
              <a:t>Discussion Questions </a:t>
            </a:r>
            <a:r>
              <a:rPr lang="en-IN" sz="2000" b="0" dirty="0"/>
              <a:t>(2 of 2)</a:t>
            </a:r>
            <a:endParaRPr lang="en-IN" dirty="0"/>
          </a:p>
        </p:txBody>
      </p:sp>
      <p:sp>
        <p:nvSpPr>
          <p:cNvPr id="3" name="Content Placeholder 2">
            <a:extLst>
              <a:ext uri="{FF2B5EF4-FFF2-40B4-BE49-F238E27FC236}">
                <a16:creationId xmlns:a16="http://schemas.microsoft.com/office/drawing/2014/main" id="{A2BC1503-91CE-4051-B048-C328C8BA0892}"/>
              </a:ext>
            </a:extLst>
          </p:cNvPr>
          <p:cNvSpPr>
            <a:spLocks noGrp="1"/>
          </p:cNvSpPr>
          <p:nvPr>
            <p:ph sz="quarter" idx="13"/>
          </p:nvPr>
        </p:nvSpPr>
        <p:spPr/>
        <p:txBody>
          <a:bodyPr/>
          <a:lstStyle/>
          <a:p>
            <a:r>
              <a:rPr lang="en-US" dirty="0"/>
              <a:t>Amazon’s success at anticipating customer needs and fulfilling them is evidenced by its record-breaking profits.</a:t>
            </a:r>
          </a:p>
          <a:p>
            <a:pPr lvl="1"/>
            <a:r>
              <a:rPr lang="en-US" dirty="0"/>
              <a:t>How does Amazon create value for its customers?</a:t>
            </a:r>
          </a:p>
          <a:p>
            <a:pPr lvl="1"/>
            <a:r>
              <a:rPr lang="en-US" dirty="0"/>
              <a:t>What are the tradeoffs between the convenience Amazon offers and the sustainability issues its business model creates?</a:t>
            </a:r>
          </a:p>
        </p:txBody>
      </p:sp>
    </p:spTree>
    <p:extLst>
      <p:ext uri="{BB962C8B-B14F-4D97-AF65-F5344CB8AC3E}">
        <p14:creationId xmlns:p14="http://schemas.microsoft.com/office/powerpoint/2010/main" val="116472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989-76B9-435A-A49F-A1AF691A7C7C}"/>
              </a:ext>
            </a:extLst>
          </p:cNvPr>
          <p:cNvSpPr>
            <a:spLocks noGrp="1"/>
          </p:cNvSpPr>
          <p:nvPr>
            <p:ph type="title"/>
          </p:nvPr>
        </p:nvSpPr>
        <p:spPr/>
        <p:txBody>
          <a:bodyPr/>
          <a:lstStyle/>
          <a:p>
            <a:r>
              <a:rPr lang="en-US" dirty="0"/>
              <a:t>What is Marketed? </a:t>
            </a:r>
            <a:r>
              <a:rPr lang="en-US" sz="2000" b="0" dirty="0"/>
              <a:t>(1 of 2)</a:t>
            </a:r>
            <a:endParaRPr lang="en-IN" sz="2000" b="0" dirty="0"/>
          </a:p>
        </p:txBody>
      </p:sp>
      <p:sp>
        <p:nvSpPr>
          <p:cNvPr id="4" name="Content Placeholder 3">
            <a:extLst>
              <a:ext uri="{FF2B5EF4-FFF2-40B4-BE49-F238E27FC236}">
                <a16:creationId xmlns:a16="http://schemas.microsoft.com/office/drawing/2014/main" id="{89CFCAAC-99C7-4269-BAE6-8B190B3B74A0}"/>
              </a:ext>
            </a:extLst>
          </p:cNvPr>
          <p:cNvSpPr>
            <a:spLocks noGrp="1"/>
          </p:cNvSpPr>
          <p:nvPr>
            <p:ph sz="quarter" idx="15"/>
          </p:nvPr>
        </p:nvSpPr>
        <p:spPr>
          <a:xfrm>
            <a:off x="457200" y="1558412"/>
            <a:ext cx="3036013" cy="3754437"/>
          </a:xfrm>
        </p:spPr>
        <p:txBody>
          <a:bodyPr/>
          <a:lstStyle/>
          <a:p>
            <a:r>
              <a:rPr lang="en-IN" dirty="0"/>
              <a:t>Goods</a:t>
            </a:r>
          </a:p>
          <a:p>
            <a:r>
              <a:rPr lang="en-IN" dirty="0"/>
              <a:t>Services</a:t>
            </a:r>
          </a:p>
          <a:p>
            <a:r>
              <a:rPr lang="en-IN" dirty="0"/>
              <a:t>Events</a:t>
            </a:r>
          </a:p>
          <a:p>
            <a:r>
              <a:rPr lang="en-IN" dirty="0"/>
              <a:t>Experiences</a:t>
            </a:r>
          </a:p>
          <a:p>
            <a:r>
              <a:rPr lang="en-IN" dirty="0"/>
              <a:t>Persons</a:t>
            </a:r>
          </a:p>
        </p:txBody>
      </p:sp>
      <p:pic>
        <p:nvPicPr>
          <p:cNvPr id="6" name="Content Placeholder 5" descr="A Bird e-scooter.">
            <a:extLst>
              <a:ext uri="{FF2B5EF4-FFF2-40B4-BE49-F238E27FC236}">
                <a16:creationId xmlns:a16="http://schemas.microsoft.com/office/drawing/2014/main" id="{BC667B15-5EF8-4FC3-AAF3-C94C8C1B5B30}"/>
              </a:ext>
            </a:extLst>
          </p:cNvPr>
          <p:cNvPicPr>
            <a:picLocks noGrp="1" noChangeAspect="1"/>
          </p:cNvPicPr>
          <p:nvPr>
            <p:ph sz="quarter" idx="13"/>
          </p:nvPr>
        </p:nvPicPr>
        <p:blipFill>
          <a:blip r:embed="rId3"/>
          <a:stretch>
            <a:fillRect/>
          </a:stretch>
        </p:blipFill>
        <p:spPr>
          <a:xfrm>
            <a:off x="5501951" y="1841791"/>
            <a:ext cx="2511770" cy="3353091"/>
          </a:xfrm>
          <a:prstGeom prst="rect">
            <a:avLst/>
          </a:prstGeom>
        </p:spPr>
      </p:pic>
    </p:spTree>
    <p:extLst>
      <p:ext uri="{BB962C8B-B14F-4D97-AF65-F5344CB8AC3E}">
        <p14:creationId xmlns:p14="http://schemas.microsoft.com/office/powerpoint/2010/main" val="242350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615F-982A-4E1F-B71F-494A4E5161B3}"/>
              </a:ext>
            </a:extLst>
          </p:cNvPr>
          <p:cNvSpPr>
            <a:spLocks noGrp="1"/>
          </p:cNvSpPr>
          <p:nvPr>
            <p:ph type="title"/>
          </p:nvPr>
        </p:nvSpPr>
        <p:spPr/>
        <p:txBody>
          <a:bodyPr/>
          <a:lstStyle/>
          <a:p>
            <a:r>
              <a:rPr lang="en-US" dirty="0"/>
              <a:t>What is Marketed? </a:t>
            </a:r>
            <a:r>
              <a:rPr lang="en-US" sz="2000" b="0" dirty="0"/>
              <a:t>(2 of 2)</a:t>
            </a:r>
            <a:endParaRPr lang="en-IN" sz="2000" b="0" dirty="0"/>
          </a:p>
        </p:txBody>
      </p:sp>
      <p:sp>
        <p:nvSpPr>
          <p:cNvPr id="3" name="Content Placeholder 2">
            <a:extLst>
              <a:ext uri="{FF2B5EF4-FFF2-40B4-BE49-F238E27FC236}">
                <a16:creationId xmlns:a16="http://schemas.microsoft.com/office/drawing/2014/main" id="{412A7CAA-C341-4C8D-9A30-D893DCF851C0}"/>
              </a:ext>
            </a:extLst>
          </p:cNvPr>
          <p:cNvSpPr>
            <a:spLocks noGrp="1"/>
          </p:cNvSpPr>
          <p:nvPr>
            <p:ph sz="quarter" idx="13"/>
          </p:nvPr>
        </p:nvSpPr>
        <p:spPr/>
        <p:txBody>
          <a:bodyPr/>
          <a:lstStyle/>
          <a:p>
            <a:r>
              <a:rPr lang="en-IN" dirty="0"/>
              <a:t>Places</a:t>
            </a:r>
          </a:p>
          <a:p>
            <a:r>
              <a:rPr lang="en-IN" dirty="0"/>
              <a:t>Properties</a:t>
            </a:r>
          </a:p>
          <a:p>
            <a:r>
              <a:rPr lang="en-IN" dirty="0"/>
              <a:t>Organizations</a:t>
            </a:r>
          </a:p>
          <a:p>
            <a:r>
              <a:rPr lang="en-IN" dirty="0"/>
              <a:t>Information</a:t>
            </a:r>
          </a:p>
          <a:p>
            <a:r>
              <a:rPr lang="en-IN" dirty="0"/>
              <a:t>Ideas</a:t>
            </a:r>
          </a:p>
        </p:txBody>
      </p:sp>
    </p:spTree>
    <p:extLst>
      <p:ext uri="{BB962C8B-B14F-4D97-AF65-F5344CB8AC3E}">
        <p14:creationId xmlns:p14="http://schemas.microsoft.com/office/powerpoint/2010/main" val="400879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C732-80DC-4C1A-9391-E0CC10F04F2F}"/>
              </a:ext>
            </a:extLst>
          </p:cNvPr>
          <p:cNvSpPr>
            <a:spLocks noGrp="1"/>
          </p:cNvSpPr>
          <p:nvPr>
            <p:ph type="title"/>
          </p:nvPr>
        </p:nvSpPr>
        <p:spPr/>
        <p:txBody>
          <a:bodyPr/>
          <a:lstStyle/>
          <a:p>
            <a:r>
              <a:rPr lang="en-IN" dirty="0"/>
              <a:t>Who Markets?</a:t>
            </a:r>
          </a:p>
        </p:txBody>
      </p:sp>
      <p:sp>
        <p:nvSpPr>
          <p:cNvPr id="3" name="Content Placeholder 2">
            <a:extLst>
              <a:ext uri="{FF2B5EF4-FFF2-40B4-BE49-F238E27FC236}">
                <a16:creationId xmlns:a16="http://schemas.microsoft.com/office/drawing/2014/main" id="{9F79555C-7A61-4B04-9A1C-5FC7F18CF97F}"/>
              </a:ext>
            </a:extLst>
          </p:cNvPr>
          <p:cNvSpPr>
            <a:spLocks noGrp="1"/>
          </p:cNvSpPr>
          <p:nvPr>
            <p:ph sz="quarter" idx="13"/>
          </p:nvPr>
        </p:nvSpPr>
        <p:spPr/>
        <p:txBody>
          <a:bodyPr/>
          <a:lstStyle/>
          <a:p>
            <a:r>
              <a:rPr lang="en-US" dirty="0"/>
              <a:t>A </a:t>
            </a:r>
            <a:r>
              <a:rPr lang="en-US" b="1" dirty="0"/>
              <a:t>marketer</a:t>
            </a:r>
            <a:r>
              <a:rPr lang="en-US" dirty="0"/>
              <a:t> is someone who seeks a response—attention, a purchase, a vote, a donation—from another party</a:t>
            </a:r>
          </a:p>
        </p:txBody>
      </p:sp>
    </p:spTree>
    <p:extLst>
      <p:ext uri="{BB962C8B-B14F-4D97-AF65-F5344CB8AC3E}">
        <p14:creationId xmlns:p14="http://schemas.microsoft.com/office/powerpoint/2010/main" val="414949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1EC8-94D3-41C9-BC4D-46B5C07F8405}"/>
              </a:ext>
            </a:extLst>
          </p:cNvPr>
          <p:cNvSpPr>
            <a:spLocks noGrp="1"/>
          </p:cNvSpPr>
          <p:nvPr>
            <p:ph type="title"/>
          </p:nvPr>
        </p:nvSpPr>
        <p:spPr/>
        <p:txBody>
          <a:bodyPr/>
          <a:lstStyle/>
          <a:p>
            <a:r>
              <a:rPr lang="en-IN" dirty="0"/>
              <a:t>Five Basic Markets</a:t>
            </a:r>
          </a:p>
        </p:txBody>
      </p:sp>
      <p:sp>
        <p:nvSpPr>
          <p:cNvPr id="3" name="Content Placeholder 2">
            <a:extLst>
              <a:ext uri="{FF2B5EF4-FFF2-40B4-BE49-F238E27FC236}">
                <a16:creationId xmlns:a16="http://schemas.microsoft.com/office/drawing/2014/main" id="{4C13CE81-4718-40EB-A93B-99CDB27AB841}"/>
              </a:ext>
            </a:extLst>
          </p:cNvPr>
          <p:cNvSpPr>
            <a:spLocks noGrp="1"/>
          </p:cNvSpPr>
          <p:nvPr>
            <p:ph sz="quarter" idx="13"/>
          </p:nvPr>
        </p:nvSpPr>
        <p:spPr/>
        <p:txBody>
          <a:bodyPr/>
          <a:lstStyle/>
          <a:p>
            <a:r>
              <a:rPr lang="en-US" dirty="0"/>
              <a:t>Resource markets</a:t>
            </a:r>
          </a:p>
          <a:p>
            <a:r>
              <a:rPr lang="en-US" dirty="0"/>
              <a:t>Manufacturer markets</a:t>
            </a:r>
          </a:p>
          <a:p>
            <a:r>
              <a:rPr lang="en-US" dirty="0"/>
              <a:t>Consumer markets</a:t>
            </a:r>
          </a:p>
          <a:p>
            <a:r>
              <a:rPr lang="en-US" dirty="0"/>
              <a:t>Intermediary goods markets</a:t>
            </a:r>
          </a:p>
          <a:p>
            <a:r>
              <a:rPr lang="en-US" dirty="0"/>
              <a:t>Government markets</a:t>
            </a:r>
          </a:p>
        </p:txBody>
      </p:sp>
    </p:spTree>
    <p:extLst>
      <p:ext uri="{BB962C8B-B14F-4D97-AF65-F5344CB8AC3E}">
        <p14:creationId xmlns:p14="http://schemas.microsoft.com/office/powerpoint/2010/main" val="30454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4CEA-C44C-4013-B657-D6CACE2B2D7B}"/>
              </a:ext>
            </a:extLst>
          </p:cNvPr>
          <p:cNvSpPr>
            <a:spLocks noGrp="1"/>
          </p:cNvSpPr>
          <p:nvPr>
            <p:ph type="title"/>
          </p:nvPr>
        </p:nvSpPr>
        <p:spPr>
          <a:xfrm>
            <a:off x="457199" y="215371"/>
            <a:ext cx="8192815" cy="1097279"/>
          </a:xfrm>
        </p:spPr>
        <p:txBody>
          <a:bodyPr/>
          <a:lstStyle/>
          <a:p>
            <a:r>
              <a:rPr lang="en-US" sz="2800" dirty="0"/>
              <a:t>Figure 1.1 Structure of Goods, Services, and Money Flows in a Modern Exchange Economy</a:t>
            </a:r>
            <a:endParaRPr lang="en-IN" sz="2800" dirty="0"/>
          </a:p>
        </p:txBody>
      </p:sp>
      <p:pic>
        <p:nvPicPr>
          <p:cNvPr id="4" name="Content Placeholder 3" descr="The five fundamental markets and their connecting flows. For long description in Notes pane, press F6.">
            <a:extLst>
              <a:ext uri="{FF2B5EF4-FFF2-40B4-BE49-F238E27FC236}">
                <a16:creationId xmlns:a16="http://schemas.microsoft.com/office/drawing/2014/main" id="{0B9E4087-87D9-45DA-96A9-81DD90FC3CF8}"/>
              </a:ext>
            </a:extLst>
          </p:cNvPr>
          <p:cNvPicPr>
            <a:picLocks noGrp="1" noChangeAspect="1"/>
          </p:cNvPicPr>
          <p:nvPr>
            <p:ph sz="quarter" idx="13"/>
          </p:nvPr>
        </p:nvPicPr>
        <p:blipFill>
          <a:blip r:embed="rId3"/>
          <a:stretch>
            <a:fillRect/>
          </a:stretch>
        </p:blipFill>
        <p:spPr>
          <a:xfrm>
            <a:off x="1260124" y="1724981"/>
            <a:ext cx="6626926" cy="4322439"/>
          </a:xfrm>
          <a:prstGeom prst="rect">
            <a:avLst/>
          </a:prstGeom>
        </p:spPr>
      </p:pic>
    </p:spTree>
    <p:extLst>
      <p:ext uri="{BB962C8B-B14F-4D97-AF65-F5344CB8AC3E}">
        <p14:creationId xmlns:p14="http://schemas.microsoft.com/office/powerpoint/2010/main" val="3774046031"/>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147929</TotalTime>
  <Words>4908</Words>
  <Application>Microsoft Office PowerPoint</Application>
  <PresentationFormat>On-screen Show (4:3)</PresentationFormat>
  <Paragraphs>367</Paragraphs>
  <Slides>42</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Times New Roman</vt:lpstr>
      <vt:lpstr>Verdana</vt:lpstr>
      <vt:lpstr>Noto Sans Symbols</vt:lpstr>
      <vt:lpstr>Calibri</vt:lpstr>
      <vt:lpstr>USHE</vt:lpstr>
      <vt:lpstr>USHE_slide options</vt:lpstr>
      <vt:lpstr>Marketing Management</vt:lpstr>
      <vt:lpstr>Learning Objectives</vt:lpstr>
      <vt:lpstr>The Scope of Marketing</vt:lpstr>
      <vt:lpstr>Marketing Management </vt:lpstr>
      <vt:lpstr>What is Marketed? (1 of 2)</vt:lpstr>
      <vt:lpstr>What is Marketed? (2 of 2)</vt:lpstr>
      <vt:lpstr>Who Markets?</vt:lpstr>
      <vt:lpstr>Five Basic Markets</vt:lpstr>
      <vt:lpstr>Figure 1.1 Structure of Goods, Services, and Money Flows in a Modern Exchange Economy</vt:lpstr>
      <vt:lpstr>The Market Exchange</vt:lpstr>
      <vt:lpstr>Figure 1.2 A Simple Marketing System</vt:lpstr>
      <vt:lpstr>The New Marketing Realities</vt:lpstr>
      <vt:lpstr>Figure 1.3 The New Marketing Realities</vt:lpstr>
      <vt:lpstr>Major Market Forces</vt:lpstr>
      <vt:lpstr>A Dramatically Changed Marketplace (1 of 5)</vt:lpstr>
      <vt:lpstr>A Dramatically Changed Marketplace (2 of 5)</vt:lpstr>
      <vt:lpstr>A Dramatically Changed Marketplace (3 of 5)</vt:lpstr>
      <vt:lpstr>A Dramatically Changed Marketplace (4 of 5)</vt:lpstr>
      <vt:lpstr>A Dramatically Changed Marketplace (5 of 5)</vt:lpstr>
      <vt:lpstr>What is Holistic Marketing?</vt:lpstr>
      <vt:lpstr>Figure 1.4 The Concept of Holistic Marketing</vt:lpstr>
      <vt:lpstr>Relationship Marketing (1 of 3)</vt:lpstr>
      <vt:lpstr>Relationship Marketing (2 of 3)</vt:lpstr>
      <vt:lpstr>Relationship Marketing (3 of 3)</vt:lpstr>
      <vt:lpstr>Integrated Marketing</vt:lpstr>
      <vt:lpstr>Internal Marketing</vt:lpstr>
      <vt:lpstr>Performance Marketing</vt:lpstr>
      <vt:lpstr>Defining the Role of Marketing in the Organization</vt:lpstr>
      <vt:lpstr>Table 1.1 Product-Oriented versus Market-Value-Oriented Definitions of a Business</vt:lpstr>
      <vt:lpstr>Organizing the Marketing Department</vt:lpstr>
      <vt:lpstr>Figure 1.5 Functional Organization</vt:lpstr>
      <vt:lpstr>Figure 1.6 The Product Manager’s Interactions</vt:lpstr>
      <vt:lpstr>Managing the Marketing Department</vt:lpstr>
      <vt:lpstr>The Role of the C E O</vt:lpstr>
      <vt:lpstr>The Role of the C M O</vt:lpstr>
      <vt:lpstr>Relationships with Other Departments</vt:lpstr>
      <vt:lpstr>Building a Customer-Oriented Organization</vt:lpstr>
      <vt:lpstr>Figure 1.7 Traditional Organization versus Modern Customer-Oriented Company Organization</vt:lpstr>
      <vt:lpstr>Becoming a Market-Driven Company</vt:lpstr>
      <vt:lpstr>Table 1.2 Characteristics of Customer-Centric Organizations</vt:lpstr>
      <vt:lpstr>Discussion Questions (1 of 2)</vt:lpstr>
      <vt:lpstr>Discussion Questions (2 of 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Management, Sixteenth Edition, Chapter 1, Defining Marketing for the New Realities</dc:title>
  <dc:subject>Business</dc:subject>
  <dc:creator>Kotler/Keller/Chernev</dc:creator>
  <cp:keywords>Marketing Management</cp:keywords>
  <dc:description>Long description alt-text is inserted in the notes pane.</dc:description>
  <cp:lastModifiedBy>Rakshit, Nikhil</cp:lastModifiedBy>
  <cp:revision>807</cp:revision>
  <dcterms:modified xsi:type="dcterms:W3CDTF">2021-10-05T07:37:23Z</dcterms:modified>
</cp:coreProperties>
</file>