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304" r:id="rId5"/>
    <p:sldId id="279" r:id="rId6"/>
    <p:sldId id="305" r:id="rId7"/>
    <p:sldId id="278" r:id="rId8"/>
    <p:sldId id="262" r:id="rId9"/>
    <p:sldId id="258" r:id="rId10"/>
    <p:sldId id="302" r:id="rId11"/>
    <p:sldId id="281" r:id="rId12"/>
    <p:sldId id="282" r:id="rId13"/>
    <p:sldId id="280" r:id="rId14"/>
    <p:sldId id="287"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1" userDrawn="1">
          <p15:clr>
            <a:srgbClr val="A4A3A4"/>
          </p15:clr>
        </p15:guide>
        <p15:guide id="2" pos="876" userDrawn="1">
          <p15:clr>
            <a:srgbClr val="A4A3A4"/>
          </p15:clr>
        </p15:guide>
        <p15:guide id="3" pos="1066" userDrawn="1">
          <p15:clr>
            <a:srgbClr val="A4A3A4"/>
          </p15:clr>
        </p15:guide>
        <p15:guide id="4" orient="horz" pos="799" userDrawn="1">
          <p15:clr>
            <a:srgbClr val="A4A3A4"/>
          </p15:clr>
        </p15:guide>
        <p15:guide id="5" orient="horz" pos="1117" userDrawn="1">
          <p15:clr>
            <a:srgbClr val="A4A3A4"/>
          </p15:clr>
        </p15:guide>
        <p15:guide id="6" pos="385" userDrawn="1">
          <p15:clr>
            <a:srgbClr val="A4A3A4"/>
          </p15:clr>
        </p15:guide>
        <p15:guide id="7" pos="2880" userDrawn="1">
          <p15:clr>
            <a:srgbClr val="A4A3A4"/>
          </p15:clr>
        </p15:guide>
        <p15:guide id="8" orient="horz" pos="3929" userDrawn="1">
          <p15:clr>
            <a:srgbClr val="A4A3A4"/>
          </p15:clr>
        </p15:guide>
        <p15:guide id="9" orient="horz" pos="184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sh, Anandan" initials="SA" lastIdx="6" clrIdx="0">
    <p:extLst>
      <p:ext uri="{19B8F6BF-5375-455C-9EA6-DF929625EA0E}">
        <p15:presenceInfo xmlns:p15="http://schemas.microsoft.com/office/powerpoint/2012/main" userId="S-1-5-21-2752970185-40930380-1894245210-2183" providerId="AD"/>
      </p:ext>
    </p:extLst>
  </p:cmAuthor>
  <p:cmAuthor id="2" name="Vinay Agnihotri" initials="D" lastIdx="21" clrIdx="1">
    <p:extLst>
      <p:ext uri="{19B8F6BF-5375-455C-9EA6-DF929625EA0E}">
        <p15:presenceInfo xmlns:p15="http://schemas.microsoft.com/office/powerpoint/2012/main" userId="Vinay Agnihotri" providerId="None"/>
      </p:ext>
    </p:extLst>
  </p:cmAuthor>
  <p:cmAuthor id="3" name="Raja B" initials="RB" lastIdx="1" clrIdx="2">
    <p:extLst>
      <p:ext uri="{19B8F6BF-5375-455C-9EA6-DF929625EA0E}">
        <p15:presenceInfo xmlns:p15="http://schemas.microsoft.com/office/powerpoint/2012/main" userId="Raja B" providerId="None"/>
      </p:ext>
    </p:extLst>
  </p:cmAuthor>
  <p:cmAuthor id="4" name="Singh, Shruti" initials="SS" lastIdx="3" clrIdx="3">
    <p:extLst>
      <p:ext uri="{19B8F6BF-5375-455C-9EA6-DF929625EA0E}">
        <p15:presenceInfo xmlns:p15="http://schemas.microsoft.com/office/powerpoint/2012/main" userId="S::shruti.singh2@pearson.com::307f4025-27e6-414f-b263-0b04b5acbb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0A3"/>
    <a:srgbClr val="007BA4"/>
    <a:srgbClr val="00A4B7"/>
    <a:srgbClr val="EA5633"/>
    <a:srgbClr val="18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16" y="58"/>
      </p:cViewPr>
      <p:guideLst>
        <p:guide orient="horz" pos="461"/>
        <p:guide pos="876"/>
        <p:guide pos="1066"/>
        <p:guide orient="horz" pos="799"/>
        <p:guide orient="horz" pos="1117"/>
        <p:guide pos="385"/>
        <p:guide pos="2880"/>
        <p:guide orient="horz" pos="3929"/>
        <p:guide orient="horz" pos="184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08/06/2024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a:t>
            </a:fld>
            <a:endParaRPr lang="en-GB"/>
          </a:p>
        </p:txBody>
      </p:sp>
    </p:spTree>
    <p:extLst>
      <p:ext uri="{BB962C8B-B14F-4D97-AF65-F5344CB8AC3E}">
        <p14:creationId xmlns:p14="http://schemas.microsoft.com/office/powerpoint/2010/main" val="193023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t>08/06/2024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t>‹#›</a:t>
            </a:fld>
            <a:endParaRPr lang="en-GB"/>
          </a:p>
        </p:txBody>
      </p:sp>
    </p:spTree>
    <p:extLst>
      <p:ext uri="{BB962C8B-B14F-4D97-AF65-F5344CB8AC3E}">
        <p14:creationId xmlns:p14="http://schemas.microsoft.com/office/powerpoint/2010/main" val="384411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43000" y="685800"/>
            <a:ext cx="4573588" cy="3429000"/>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6148" name="Slide Number Placeholder 3"/>
          <p:cNvSpPr>
            <a:spLocks noGrp="1"/>
          </p:cNvSpPr>
          <p:nvPr>
            <p:ph type="sldNum" sz="quarter" idx="5"/>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6D3EE1-26EB-4098-B0C0-27B5598D974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009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Figure 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intersection of the three key online media types</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5</a:t>
            </a:fld>
            <a:endParaRPr lang="en-GB"/>
          </a:p>
        </p:txBody>
      </p:sp>
    </p:spTree>
    <p:extLst>
      <p:ext uri="{BB962C8B-B14F-4D97-AF65-F5344CB8AC3E}">
        <p14:creationId xmlns:p14="http://schemas.microsoft.com/office/powerpoint/2010/main" val="31229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1.2 </a:t>
            </a:r>
          </a:p>
          <a:p>
            <a:r>
              <a:rPr lang="en-US" sz="1200" b="0" i="0" u="none" strike="noStrike" kern="1200" baseline="0" dirty="0">
                <a:solidFill>
                  <a:schemeClr val="tx1"/>
                </a:solidFill>
                <a:latin typeface="+mn-lt"/>
                <a:ea typeface="+mn-ea"/>
                <a:cs typeface="+mn-cs"/>
              </a:rPr>
              <a:t>The 7Ds or pillars supporting effective digital marketing</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t>6</a:t>
            </a:fld>
            <a:endParaRPr lang="en-GB"/>
          </a:p>
        </p:txBody>
      </p:sp>
    </p:spTree>
    <p:extLst>
      <p:ext uri="{BB962C8B-B14F-4D97-AF65-F5344CB8AC3E}">
        <p14:creationId xmlns:p14="http://schemas.microsoft.com/office/powerpoint/2010/main" val="359462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1.3 </a:t>
            </a:r>
          </a:p>
          <a:p>
            <a:r>
              <a:rPr lang="en-US" sz="1200" b="0" i="0" u="none" strike="noStrike" kern="1200" baseline="0" dirty="0">
                <a:solidFill>
                  <a:schemeClr val="tx1"/>
                </a:solidFill>
                <a:latin typeface="+mn-lt"/>
                <a:ea typeface="+mn-ea"/>
                <a:cs typeface="+mn-cs"/>
              </a:rPr>
              <a:t>The RACE </a:t>
            </a:r>
            <a:r>
              <a:rPr lang="en-US" sz="1200" b="0" i="0" u="none" strike="noStrike" kern="1200" baseline="0" dirty="0" err="1">
                <a:solidFill>
                  <a:schemeClr val="tx1"/>
                </a:solidFill>
                <a:latin typeface="+mn-lt"/>
                <a:ea typeface="+mn-ea"/>
                <a:cs typeface="+mn-cs"/>
              </a:rPr>
              <a:t>omnichannel</a:t>
            </a:r>
            <a:r>
              <a:rPr lang="en-US" sz="1200" b="0" i="0" u="none" strike="noStrike" kern="1200" baseline="0" dirty="0">
                <a:solidFill>
                  <a:schemeClr val="tx1"/>
                </a:solidFill>
                <a:latin typeface="+mn-lt"/>
                <a:ea typeface="+mn-ea"/>
                <a:cs typeface="+mn-cs"/>
              </a:rPr>
              <a:t> marketing planning framework </a:t>
            </a:r>
            <a:r>
              <a:rPr lang="en-US" sz="1200" b="0" i="0" u="none" strike="noStrike" kern="1200" baseline="0" dirty="0" err="1">
                <a:solidFill>
                  <a:schemeClr val="tx1"/>
                </a:solidFill>
                <a:latin typeface="+mn-lt"/>
                <a:ea typeface="+mn-ea"/>
                <a:cs typeface="+mn-cs"/>
              </a:rPr>
              <a:t>summarising</a:t>
            </a:r>
            <a:r>
              <a:rPr lang="en-US" sz="1200" b="0" i="0" u="none" strike="noStrike" kern="1200" baseline="0" dirty="0">
                <a:solidFill>
                  <a:schemeClr val="tx1"/>
                </a:solidFill>
                <a:latin typeface="+mn-lt"/>
                <a:ea typeface="+mn-ea"/>
                <a:cs typeface="+mn-cs"/>
              </a:rPr>
              <a:t> aims, activities and measures</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t>10</a:t>
            </a:fld>
            <a:endParaRPr lang="en-GB"/>
          </a:p>
        </p:txBody>
      </p:sp>
    </p:spTree>
    <p:extLst>
      <p:ext uri="{BB962C8B-B14F-4D97-AF65-F5344CB8AC3E}">
        <p14:creationId xmlns:p14="http://schemas.microsoft.com/office/powerpoint/2010/main" val="140576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Table P.1 </a:t>
            </a:r>
          </a:p>
          <a:p>
            <a:r>
              <a:rPr lang="en-US" sz="1200" b="0" i="0" u="none" strike="noStrike" kern="1200" baseline="0" dirty="0">
                <a:solidFill>
                  <a:schemeClr val="tx1"/>
                </a:solidFill>
                <a:latin typeface="+mn-lt"/>
                <a:ea typeface="+mn-ea"/>
                <a:cs typeface="+mn-cs"/>
              </a:rPr>
              <a:t>The RACE planning framework for managing key activities for integrated digital marketing across the </a:t>
            </a:r>
            <a:r>
              <a:rPr lang="en-IN" sz="1200" b="0" i="0" u="none" strike="noStrike" kern="1200" baseline="0" dirty="0">
                <a:solidFill>
                  <a:schemeClr val="tx1"/>
                </a:solidFill>
                <a:latin typeface="+mn-lt"/>
                <a:ea typeface="+mn-ea"/>
                <a:cs typeface="+mn-cs"/>
              </a:rPr>
              <a:t>customer lifecycle</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t>11</a:t>
            </a:fld>
            <a:endParaRPr lang="en-GB"/>
          </a:p>
        </p:txBody>
      </p:sp>
    </p:spTree>
    <p:extLst>
      <p:ext uri="{BB962C8B-B14F-4D97-AF65-F5344CB8AC3E}">
        <p14:creationId xmlns:p14="http://schemas.microsoft.com/office/powerpoint/2010/main" val="422172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Table 1.1 </a:t>
            </a:r>
          </a:p>
          <a:p>
            <a:r>
              <a:rPr lang="en-US" sz="1200" b="0" i="0" u="none" strike="noStrike" kern="1200" baseline="0" dirty="0">
                <a:solidFill>
                  <a:schemeClr val="tx1"/>
                </a:solidFill>
                <a:latin typeface="+mn-lt"/>
                <a:ea typeface="+mn-ea"/>
                <a:cs typeface="+mn-cs"/>
              </a:rPr>
              <a:t>The 5S goals of digital marketing</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t>12</a:t>
            </a:fld>
            <a:endParaRPr lang="en-GB"/>
          </a:p>
        </p:txBody>
      </p:sp>
    </p:spTree>
    <p:extLst>
      <p:ext uri="{BB962C8B-B14F-4D97-AF65-F5344CB8AC3E}">
        <p14:creationId xmlns:p14="http://schemas.microsoft.com/office/powerpoint/2010/main" val="267131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1.4 </a:t>
            </a:r>
          </a:p>
          <a:p>
            <a:r>
              <a:rPr lang="en-US" sz="1200" b="0" i="0" u="none" strike="noStrike" kern="1200" baseline="0" dirty="0">
                <a:solidFill>
                  <a:schemeClr val="tx1"/>
                </a:solidFill>
                <a:latin typeface="+mn-lt"/>
                <a:ea typeface="+mn-ea"/>
                <a:cs typeface="+mn-cs"/>
              </a:rPr>
              <a:t>The drivers and barriers to digital transformation</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t>14</a:t>
            </a:fld>
            <a:endParaRPr lang="en-GB"/>
          </a:p>
        </p:txBody>
      </p:sp>
    </p:spTree>
    <p:extLst>
      <p:ext uri="{BB962C8B-B14F-4D97-AF65-F5344CB8AC3E}">
        <p14:creationId xmlns:p14="http://schemas.microsoft.com/office/powerpoint/2010/main" val="53125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7180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891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30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a:prstGeom prst="rect">
            <a:avLst/>
          </a:prstGeom>
        </p:spPr>
        <p:txBody>
          <a:bodyPr anchor="t"/>
          <a:lstStyle/>
          <a:p>
            <a:r>
              <a:rPr lang="en-US" dirty="0"/>
              <a:t>Click to edit Master title style</a:t>
            </a:r>
          </a:p>
        </p:txBody>
      </p:sp>
      <p:sp>
        <p:nvSpPr>
          <p:cNvPr id="7" name="Text Placeholder 6"/>
          <p:cNvSpPr>
            <a:spLocks noGrp="1"/>
          </p:cNvSpPr>
          <p:nvPr>
            <p:ph type="body" sz="quarter" idx="13"/>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6" name="Footer Placeholder 2"/>
          <p:cNvSpPr>
            <a:spLocks noGrp="1"/>
          </p:cNvSpPr>
          <p:nvPr>
            <p:ph type="ftr" sz="quarter" idx="16"/>
          </p:nvPr>
        </p:nvSpPr>
        <p:spPr>
          <a:xfrm>
            <a:off x="93663" y="6165850"/>
            <a:ext cx="8596312" cy="234950"/>
          </a:xfrm>
          <a:prstGeom prst="rect">
            <a:avLst/>
          </a:prstGeom>
        </p:spPr>
        <p:txBody>
          <a:bodyPr/>
          <a:lstStyle>
            <a:lvl1pPr eaLnBrk="1" hangingPunct="1">
              <a:defRPr sz="2400">
                <a:solidFill>
                  <a:srgbClr val="000000"/>
                </a:solidFill>
                <a:latin typeface="Times" charset="0"/>
                <a:ea typeface="MS PGothic" pitchFamily="34" charset="-128"/>
                <a:cs typeface="+mn-cs"/>
              </a:defRPr>
            </a:lvl1pPr>
          </a:lstStyle>
          <a:p>
            <a:pPr>
              <a:defRPr/>
            </a:pPr>
            <a:endParaRPr lang="en-US"/>
          </a:p>
        </p:txBody>
      </p:sp>
      <p:sp>
        <p:nvSpPr>
          <p:cNvPr id="8" name="Date Placeholder 3"/>
          <p:cNvSpPr>
            <a:spLocks noGrp="1"/>
          </p:cNvSpPr>
          <p:nvPr>
            <p:ph type="dt" sz="half" idx="17"/>
          </p:nvPr>
        </p:nvSpPr>
        <p:spPr>
          <a:xfrm>
            <a:off x="6335713" y="112713"/>
            <a:ext cx="2133600" cy="182562"/>
          </a:xfrm>
          <a:prstGeom prst="rect">
            <a:avLst/>
          </a:prstGeom>
        </p:spPr>
        <p:txBody>
          <a:bodyPr/>
          <a:lstStyle>
            <a:lvl1pPr eaLnBrk="1" hangingPunct="1">
              <a:defRPr sz="2400">
                <a:solidFill>
                  <a:srgbClr val="000000"/>
                </a:solidFill>
                <a:latin typeface="Times" charset="0"/>
                <a:ea typeface="MS PGothic" pitchFamily="34" charset="-128"/>
                <a:cs typeface="+mn-cs"/>
              </a:defRPr>
            </a:lvl1pPr>
          </a:lstStyle>
          <a:p>
            <a:pPr>
              <a:defRPr/>
            </a:pPr>
            <a:fld id="{9A969A0D-5DF0-455E-920E-DB858AE69123}" type="datetimeFigureOut">
              <a:rPr lang="en-US"/>
              <a:pPr>
                <a:defRPr/>
              </a:pPr>
              <a:t>6/8/2024</a:t>
            </a:fld>
            <a:endParaRPr lang="en-US" dirty="0"/>
          </a:p>
        </p:txBody>
      </p:sp>
      <p:sp>
        <p:nvSpPr>
          <p:cNvPr id="12" name="Slide Number Placeholder 4"/>
          <p:cNvSpPr>
            <a:spLocks noGrp="1"/>
          </p:cNvSpPr>
          <p:nvPr>
            <p:ph type="sldNum" sz="quarter" idx="18"/>
          </p:nvPr>
        </p:nvSpPr>
        <p:spPr>
          <a:xfrm>
            <a:off x="8469313" y="112713"/>
            <a:ext cx="552450" cy="18256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panose="02020603050405020304" pitchFamily="18" charset="0"/>
                <a:ea typeface="MS PGothic" panose="020B0600070205080204" pitchFamily="34" charset="-128"/>
              </a:defRPr>
            </a:lvl1pPr>
          </a:lstStyle>
          <a:p>
            <a:pPr>
              <a:defRPr/>
            </a:pPr>
            <a:fld id="{16D6BF8C-5CE4-4E11-B28F-568A4285EE99}" type="slidenum">
              <a:rPr lang="en-US" altLang="en-US"/>
              <a:pPr>
                <a:defRPr/>
              </a:pPr>
              <a:t>‹#›</a:t>
            </a:fld>
            <a:endParaRPr lang="en-US" altLang="en-US"/>
          </a:p>
        </p:txBody>
      </p:sp>
    </p:spTree>
    <p:extLst>
      <p:ext uri="{BB962C8B-B14F-4D97-AF65-F5344CB8AC3E}">
        <p14:creationId xmlns:p14="http://schemas.microsoft.com/office/powerpoint/2010/main" val="310339507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74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842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63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83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6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4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888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300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p:cNvSpPr txBox="1">
            <a:spLocks noChangeArrowheads="1"/>
          </p:cNvSpPr>
          <p:nvPr userDrawn="1"/>
        </p:nvSpPr>
        <p:spPr bwMode="auto">
          <a:xfrm>
            <a:off x="185738" y="6416675"/>
            <a:ext cx="8642350"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 2022 Pearson Education Limited.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102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655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a:solidFill>
            <a:srgbClr val="007FA3"/>
          </a:solidFill>
          <a:latin typeface="+mj-lt"/>
          <a:ea typeface="+mj-ea"/>
          <a:cs typeface="+mj-cs"/>
        </a:defRPr>
      </a:lvl1pPr>
      <a:lvl2pPr algn="ctr" rtl="0" eaLnBrk="0" fontAlgn="base" hangingPunct="0">
        <a:spcBef>
          <a:spcPct val="0"/>
        </a:spcBef>
        <a:spcAft>
          <a:spcPct val="0"/>
        </a:spcAft>
        <a:defRPr sz="3600" b="1">
          <a:solidFill>
            <a:srgbClr val="007FA3"/>
          </a:solidFill>
          <a:latin typeface="Arial" pitchFamily="34" charset="0"/>
        </a:defRPr>
      </a:lvl2pPr>
      <a:lvl3pPr algn="ctr" rtl="0" eaLnBrk="0" fontAlgn="base" hangingPunct="0">
        <a:spcBef>
          <a:spcPct val="0"/>
        </a:spcBef>
        <a:spcAft>
          <a:spcPct val="0"/>
        </a:spcAft>
        <a:defRPr sz="3600" b="1">
          <a:solidFill>
            <a:srgbClr val="007FA3"/>
          </a:solidFill>
          <a:latin typeface="Arial" pitchFamily="34" charset="0"/>
        </a:defRPr>
      </a:lvl3pPr>
      <a:lvl4pPr algn="ctr" rtl="0" eaLnBrk="0" fontAlgn="base" hangingPunct="0">
        <a:spcBef>
          <a:spcPct val="0"/>
        </a:spcBef>
        <a:spcAft>
          <a:spcPct val="0"/>
        </a:spcAft>
        <a:defRPr sz="3600" b="1">
          <a:solidFill>
            <a:srgbClr val="007FA3"/>
          </a:solidFill>
          <a:latin typeface="Arial" pitchFamily="34" charset="0"/>
        </a:defRPr>
      </a:lvl4pPr>
      <a:lvl5pPr algn="ctr" rtl="0" eaLnBrk="0" fontAlgn="base" hangingPunct="0">
        <a:spcBef>
          <a:spcPct val="0"/>
        </a:spcBef>
        <a:spcAft>
          <a:spcPct val="0"/>
        </a:spcAft>
        <a:defRPr sz="3600" b="1">
          <a:solidFill>
            <a:srgbClr val="007FA3"/>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007FA3"/>
        </a:buClr>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lr>
          <a:srgbClr val="007FA3"/>
        </a:buClr>
        <a:buChar char="–"/>
        <a:defRPr sz="2800">
          <a:solidFill>
            <a:schemeClr val="tx1"/>
          </a:solidFill>
          <a:latin typeface="+mj-lt"/>
        </a:defRPr>
      </a:lvl2pPr>
      <a:lvl3pPr marL="1143000" indent="-228600" algn="l" rtl="0" eaLnBrk="0" fontAlgn="base" hangingPunct="0">
        <a:spcBef>
          <a:spcPct val="20000"/>
        </a:spcBef>
        <a:spcAft>
          <a:spcPct val="0"/>
        </a:spcAft>
        <a:buClr>
          <a:srgbClr val="007FA3"/>
        </a:buClr>
        <a:buChar char="•"/>
        <a:defRPr sz="2400">
          <a:solidFill>
            <a:schemeClr val="tx1"/>
          </a:solidFill>
          <a:latin typeface="+mj-lt"/>
        </a:defRPr>
      </a:lvl3pPr>
      <a:lvl4pPr marL="1600200" indent="-228600" algn="l" rtl="0" eaLnBrk="0" fontAlgn="base" hangingPunct="0">
        <a:spcBef>
          <a:spcPct val="20000"/>
        </a:spcBef>
        <a:spcAft>
          <a:spcPct val="0"/>
        </a:spcAft>
        <a:buClr>
          <a:srgbClr val="007FA3"/>
        </a:buClr>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bwMode="auto">
          <a:xfrm>
            <a:off x="4859412" y="3502025"/>
            <a:ext cx="30241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ts val="1200"/>
              </a:spcBef>
              <a:spcAft>
                <a:spcPct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Arial"/>
                <a:ea typeface="+mn-ea"/>
                <a:cs typeface="+mn-cs"/>
              </a:rPr>
              <a:t>Chapter 1</a:t>
            </a:r>
          </a:p>
          <a:p>
            <a:pPr marL="0" lvl="0" indent="0">
              <a:spcBef>
                <a:spcPts val="1200"/>
              </a:spcBef>
              <a:buNone/>
              <a:defRPr/>
            </a:pPr>
            <a:r>
              <a:rPr lang="en-US" sz="2200" kern="0" dirty="0">
                <a:solidFill>
                  <a:srgbClr val="000000"/>
                </a:solidFill>
              </a:rPr>
              <a:t>Introducing digital marketing</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itle 1"/>
          <p:cNvSpPr txBox="1">
            <a:spLocks/>
          </p:cNvSpPr>
          <p:nvPr/>
        </p:nvSpPr>
        <p:spPr>
          <a:xfrm>
            <a:off x="407988" y="238125"/>
            <a:ext cx="8051800" cy="1531938"/>
          </a:xfrm>
          <a:prstGeom prst="rect">
            <a:avLst/>
          </a:prstGeom>
        </p:spPr>
        <p:txBody>
          <a:bodyPr/>
          <a:lstStyle>
            <a:lvl1pPr algn="ctr" rtl="0" eaLnBrk="0" fontAlgn="base" hangingPunct="0">
              <a:spcBef>
                <a:spcPct val="0"/>
              </a:spcBef>
              <a:spcAft>
                <a:spcPct val="0"/>
              </a:spcAft>
              <a:defRPr sz="3600" b="1">
                <a:solidFill>
                  <a:srgbClr val="007FA3"/>
                </a:solidFill>
                <a:latin typeface="+mj-lt"/>
                <a:ea typeface="+mj-ea"/>
                <a:cs typeface="+mj-cs"/>
              </a:defRPr>
            </a:lvl1pPr>
            <a:lvl2pPr algn="ctr" rtl="0" eaLnBrk="0" fontAlgn="base" hangingPunct="0">
              <a:spcBef>
                <a:spcPct val="0"/>
              </a:spcBef>
              <a:spcAft>
                <a:spcPct val="0"/>
              </a:spcAft>
              <a:defRPr sz="3600" b="1">
                <a:solidFill>
                  <a:srgbClr val="007FA3"/>
                </a:solidFill>
                <a:latin typeface="Arial" pitchFamily="34" charset="0"/>
              </a:defRPr>
            </a:lvl2pPr>
            <a:lvl3pPr algn="ctr" rtl="0" eaLnBrk="0" fontAlgn="base" hangingPunct="0">
              <a:spcBef>
                <a:spcPct val="0"/>
              </a:spcBef>
              <a:spcAft>
                <a:spcPct val="0"/>
              </a:spcAft>
              <a:defRPr sz="3600" b="1">
                <a:solidFill>
                  <a:srgbClr val="007FA3"/>
                </a:solidFill>
                <a:latin typeface="Arial" pitchFamily="34" charset="0"/>
              </a:defRPr>
            </a:lvl3pPr>
            <a:lvl4pPr algn="ctr" rtl="0" eaLnBrk="0" fontAlgn="base" hangingPunct="0">
              <a:spcBef>
                <a:spcPct val="0"/>
              </a:spcBef>
              <a:spcAft>
                <a:spcPct val="0"/>
              </a:spcAft>
              <a:defRPr sz="3600" b="1">
                <a:solidFill>
                  <a:srgbClr val="007FA3"/>
                </a:solidFill>
                <a:latin typeface="Arial" pitchFamily="34" charset="0"/>
              </a:defRPr>
            </a:lvl4pPr>
            <a:lvl5pPr algn="ctr" rtl="0" eaLnBrk="0" fontAlgn="base" hangingPunct="0">
              <a:spcBef>
                <a:spcPct val="0"/>
              </a:spcBef>
              <a:spcAft>
                <a:spcPct val="0"/>
              </a:spcAft>
              <a:defRPr sz="3600" b="1">
                <a:solidFill>
                  <a:srgbClr val="007FA3"/>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lvl="0" algn="l">
              <a:spcBef>
                <a:spcPts val="0"/>
              </a:spcBef>
              <a:defRPr/>
            </a:pPr>
            <a:r>
              <a:rPr lang="en-US" kern="0" dirty="0"/>
              <a:t>Digital Marketing</a:t>
            </a:r>
          </a:p>
          <a:p>
            <a:pPr lvl="0" algn="l">
              <a:spcBef>
                <a:spcPts val="0"/>
              </a:spcBef>
              <a:defRPr/>
            </a:pPr>
            <a:r>
              <a:rPr kumimoji="0" lang="en-US" sz="3200" b="1" i="0" u="none" strike="noStrike" kern="0" cap="none" spc="0" normalizeH="0" baseline="0" noProof="0" dirty="0">
                <a:ln>
                  <a:noFill/>
                </a:ln>
                <a:solidFill>
                  <a:srgbClr val="007FA3"/>
                </a:solidFill>
                <a:effectLst/>
                <a:uLnTx/>
                <a:uFillTx/>
                <a:latin typeface="Arial"/>
                <a:ea typeface="+mj-ea"/>
                <a:cs typeface="+mj-cs"/>
              </a:rPr>
              <a:t>Strategy, Implementation and Practice</a:t>
            </a:r>
            <a:r>
              <a:rPr kumimoji="0" lang="en-US" sz="2400" b="1" i="0" u="none" strike="noStrike" kern="0" cap="none" spc="0" normalizeH="0" baseline="0" noProof="0" dirty="0">
                <a:ln>
                  <a:noFill/>
                </a:ln>
                <a:solidFill>
                  <a:srgbClr val="007FA3"/>
                </a:solidFill>
                <a:effectLst/>
                <a:uLnTx/>
                <a:uFillTx/>
                <a:latin typeface="Arial"/>
                <a:ea typeface="+mj-ea"/>
                <a:cs typeface="+mj-cs"/>
              </a:rPr>
              <a:t/>
            </a:r>
            <a:br>
              <a:rPr kumimoji="0" lang="en-US" sz="2400" b="1" i="0" u="none" strike="noStrike" kern="0" cap="none" spc="0" normalizeH="0" baseline="0" noProof="0" dirty="0">
                <a:ln>
                  <a:noFill/>
                </a:ln>
                <a:solidFill>
                  <a:srgbClr val="007FA3"/>
                </a:solidFill>
                <a:effectLst/>
                <a:uLnTx/>
                <a:uFillTx/>
                <a:latin typeface="Arial"/>
                <a:ea typeface="+mj-ea"/>
                <a:cs typeface="+mj-cs"/>
              </a:rPr>
            </a:br>
            <a:r>
              <a:rPr kumimoji="0" lang="en-US" sz="2400" b="0" i="0" u="none" strike="noStrike" kern="0" cap="none" spc="0" normalizeH="0" baseline="0" noProof="0" dirty="0">
                <a:ln>
                  <a:noFill/>
                </a:ln>
                <a:solidFill>
                  <a:srgbClr val="007FA3"/>
                </a:solidFill>
                <a:effectLst/>
                <a:uLnTx/>
                <a:uFillTx/>
                <a:latin typeface="Arial"/>
                <a:ea typeface="+mj-ea"/>
                <a:cs typeface="+mj-cs"/>
              </a:rPr>
              <a:t>Eighth Edition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73238"/>
            <a:ext cx="3262852" cy="4464074"/>
          </a:xfrm>
          <a:prstGeom prst="rect">
            <a:avLst/>
          </a:prstGeom>
          <a:noFill/>
          <a:effectLst>
            <a:outerShdw blurRad="50800" dist="38100" dir="2700000" algn="tl" rotWithShape="0">
              <a:prstClr val="black">
                <a:alpha val="40000"/>
              </a:prstClr>
            </a:outerShdw>
          </a:effectLst>
        </p:spPr>
      </p:pic>
      <p:sp>
        <p:nvSpPr>
          <p:cNvPr id="8" name="Text Placeholder 4"/>
          <p:cNvSpPr txBox="1">
            <a:spLocks/>
          </p:cNvSpPr>
          <p:nvPr/>
        </p:nvSpPr>
        <p:spPr bwMode="auto">
          <a:xfrm>
            <a:off x="4859412" y="1962150"/>
            <a:ext cx="35290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ts val="1200"/>
              </a:spcBef>
              <a:spcAft>
                <a:spcPct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Arial"/>
                <a:ea typeface="+mn-ea"/>
                <a:cs typeface="+mn-cs"/>
              </a:rPr>
              <a:t>Part 1</a:t>
            </a:r>
          </a:p>
          <a:p>
            <a:pPr marL="0" lvl="0" indent="0">
              <a:spcBef>
                <a:spcPts val="1200"/>
              </a:spcBef>
              <a:buNone/>
              <a:defRPr/>
            </a:pPr>
            <a:r>
              <a:rPr lang="en-US" sz="2200" kern="0" dirty="0">
                <a:solidFill>
                  <a:srgbClr val="000000"/>
                </a:solidFill>
              </a:rPr>
              <a:t>Digital marketing fundamentals</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715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FE35-B34A-7C4E-A248-2F24719D24F7}"/>
              </a:ext>
            </a:extLst>
          </p:cNvPr>
          <p:cNvSpPr>
            <a:spLocks noGrp="1"/>
          </p:cNvSpPr>
          <p:nvPr>
            <p:ph type="title" idx="4294967295"/>
          </p:nvPr>
        </p:nvSpPr>
        <p:spPr>
          <a:xfrm>
            <a:off x="457200" y="189999"/>
            <a:ext cx="8229600" cy="1735977"/>
          </a:xfrm>
        </p:spPr>
        <p:txBody>
          <a:bodyPr>
            <a:normAutofit fontScale="90000"/>
          </a:bodyPr>
          <a:lstStyle/>
          <a:p>
            <a:r>
              <a:rPr lang="en-US" dirty="0"/>
              <a:t>Digital marketing is complex, so frameworks are useful to plan, manage and </a:t>
            </a:r>
            <a:r>
              <a:rPr lang="en-US" dirty="0" err="1" smtClean="0">
                <a:solidFill>
                  <a:srgbClr val="0A80A3"/>
                </a:solidFill>
              </a:rPr>
              <a:t>optimise</a:t>
            </a:r>
            <a:endParaRPr lang="en-US" dirty="0">
              <a:solidFill>
                <a:srgbClr val="0A80A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273616"/>
            <a:ext cx="8312727" cy="3387632"/>
          </a:xfrm>
          <a:prstGeom prst="rect">
            <a:avLst/>
          </a:prstGeom>
        </p:spPr>
      </p:pic>
    </p:spTree>
    <p:extLst>
      <p:ext uri="{BB962C8B-B14F-4D97-AF65-F5344CB8AC3E}">
        <p14:creationId xmlns:p14="http://schemas.microsoft.com/office/powerpoint/2010/main" val="95546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08" y="1513005"/>
            <a:ext cx="8195984" cy="4223185"/>
          </a:xfrm>
          <a:prstGeom prst="rect">
            <a:avLst/>
          </a:prstGeom>
        </p:spPr>
      </p:pic>
      <p:sp>
        <p:nvSpPr>
          <p:cNvPr id="4" name="TextBox 3"/>
          <p:cNvSpPr txBox="1"/>
          <p:nvPr/>
        </p:nvSpPr>
        <p:spPr>
          <a:xfrm>
            <a:off x="395536" y="6084732"/>
            <a:ext cx="1252266" cy="215444"/>
          </a:xfrm>
          <a:prstGeom prst="rect">
            <a:avLst/>
          </a:prstGeom>
          <a:noFill/>
        </p:spPr>
        <p:txBody>
          <a:bodyPr wrap="none" rtlCol="0">
            <a:spAutoFit/>
          </a:bodyPr>
          <a:lstStyle/>
          <a:p>
            <a:r>
              <a:rPr lang="en-IN" sz="800" i="1" dirty="0"/>
              <a:t>Source</a:t>
            </a:r>
            <a:r>
              <a:rPr lang="en-IN" sz="800" dirty="0"/>
              <a:t>: Chaffey (2021)</a:t>
            </a:r>
          </a:p>
        </p:txBody>
      </p:sp>
    </p:spTree>
    <p:extLst>
      <p:ext uri="{BB962C8B-B14F-4D97-AF65-F5344CB8AC3E}">
        <p14:creationId xmlns:p14="http://schemas.microsoft.com/office/powerpoint/2010/main" val="106675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4ABA64-497E-AC49-AD2E-24F77AA55B5B}"/>
              </a:ext>
            </a:extLst>
          </p:cNvPr>
          <p:cNvSpPr>
            <a:spLocks noGrp="1"/>
          </p:cNvSpPr>
          <p:nvPr>
            <p:ph type="title" idx="4294967295"/>
          </p:nvPr>
        </p:nvSpPr>
        <p:spPr>
          <a:xfrm>
            <a:off x="457200" y="198988"/>
            <a:ext cx="8229600" cy="745120"/>
          </a:xfrm>
        </p:spPr>
        <p:txBody>
          <a:bodyPr/>
          <a:lstStyle/>
          <a:p>
            <a:r>
              <a:rPr lang="en-US" sz="3200" dirty="0"/>
              <a:t>The 5S goals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10" y="1169210"/>
            <a:ext cx="7876180" cy="4519580"/>
          </a:xfrm>
          <a:prstGeom prst="rect">
            <a:avLst/>
          </a:prstGeom>
        </p:spPr>
      </p:pic>
      <p:sp>
        <p:nvSpPr>
          <p:cNvPr id="3" name="TextBox 2"/>
          <p:cNvSpPr txBox="1"/>
          <p:nvPr/>
        </p:nvSpPr>
        <p:spPr>
          <a:xfrm>
            <a:off x="526798" y="6073260"/>
            <a:ext cx="1745991" cy="215444"/>
          </a:xfrm>
          <a:prstGeom prst="rect">
            <a:avLst/>
          </a:prstGeom>
          <a:noFill/>
        </p:spPr>
        <p:txBody>
          <a:bodyPr wrap="none" rtlCol="0">
            <a:spAutoFit/>
          </a:bodyPr>
          <a:lstStyle/>
          <a:p>
            <a:r>
              <a:rPr lang="en-US" sz="800" i="1" dirty="0"/>
              <a:t>Source</a:t>
            </a:r>
            <a:r>
              <a:rPr lang="en-US" sz="800" dirty="0"/>
              <a:t>: Chaffey and Smith (2017)</a:t>
            </a:r>
            <a:endParaRPr lang="en-IN" sz="800" dirty="0"/>
          </a:p>
        </p:txBody>
      </p:sp>
    </p:spTree>
    <p:extLst>
      <p:ext uri="{BB962C8B-B14F-4D97-AF65-F5344CB8AC3E}">
        <p14:creationId xmlns:p14="http://schemas.microsoft.com/office/powerpoint/2010/main" val="8850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942759-4EDE-DE49-8858-A12643CDE5D5}"/>
              </a:ext>
            </a:extLst>
          </p:cNvPr>
          <p:cNvSpPr>
            <a:spLocks noGrp="1"/>
          </p:cNvSpPr>
          <p:nvPr>
            <p:ph type="title" idx="4294967295"/>
          </p:nvPr>
        </p:nvSpPr>
        <p:spPr>
          <a:xfrm>
            <a:off x="457200" y="247206"/>
            <a:ext cx="8229600" cy="1143000"/>
          </a:xfrm>
        </p:spPr>
        <p:txBody>
          <a:bodyPr/>
          <a:lstStyle/>
          <a:p>
            <a:r>
              <a:rPr lang="en-US" sz="3200" dirty="0"/>
              <a:t>Emphasis of digital marketing in different types of business. Your </a:t>
            </a:r>
            <a:r>
              <a:rPr lang="en-US" sz="3200" dirty="0">
                <a:solidFill>
                  <a:srgbClr val="0A80A3"/>
                </a:solidFill>
              </a:rPr>
              <a:t>examples?</a:t>
            </a:r>
          </a:p>
        </p:txBody>
      </p:sp>
      <p:sp>
        <p:nvSpPr>
          <p:cNvPr id="4" name="Content Placeholder 3">
            <a:extLst>
              <a:ext uri="{FF2B5EF4-FFF2-40B4-BE49-F238E27FC236}">
                <a16:creationId xmlns:a16="http://schemas.microsoft.com/office/drawing/2014/main" id="{B2E6B12A-AC2B-6945-A6C6-C744582A1E95}"/>
              </a:ext>
            </a:extLst>
          </p:cNvPr>
          <p:cNvSpPr>
            <a:spLocks noGrp="1"/>
          </p:cNvSpPr>
          <p:nvPr>
            <p:ph idx="4294967295"/>
          </p:nvPr>
        </p:nvSpPr>
        <p:spPr>
          <a:xfrm>
            <a:off x="537232" y="1656461"/>
            <a:ext cx="8229600" cy="4525963"/>
          </a:xfrm>
        </p:spPr>
        <p:txBody>
          <a:bodyPr/>
          <a:lstStyle/>
          <a:p>
            <a:pPr marL="457200" indent="-457200">
              <a:buAutoNum type="arabicPeriod"/>
            </a:pPr>
            <a:r>
              <a:rPr lang="en-US" sz="2800" dirty="0"/>
              <a:t>Transactional E-commerce.</a:t>
            </a:r>
          </a:p>
          <a:p>
            <a:pPr marL="457200" indent="-457200">
              <a:buAutoNum type="arabicPeriod"/>
            </a:pPr>
            <a:r>
              <a:rPr lang="en-US" sz="2800" dirty="0"/>
              <a:t>Services-oriented relationship-building for lead-building and support</a:t>
            </a:r>
          </a:p>
          <a:p>
            <a:pPr marL="457200" indent="-457200">
              <a:buAutoNum type="arabicPeriod"/>
            </a:pPr>
            <a:r>
              <a:rPr lang="en-US" sz="2800" dirty="0"/>
              <a:t>Brand-building</a:t>
            </a:r>
          </a:p>
          <a:p>
            <a:pPr marL="457200" indent="-457200">
              <a:buAutoNum type="arabicPeriod"/>
            </a:pPr>
            <a:r>
              <a:rPr lang="en-US" sz="2800" dirty="0"/>
              <a:t>Publisher or intermediary site</a:t>
            </a:r>
          </a:p>
          <a:p>
            <a:pPr marL="457200" indent="-457200">
              <a:buAutoNum type="arabicPeriod"/>
            </a:pPr>
            <a:r>
              <a:rPr lang="en-US" sz="2800" dirty="0"/>
              <a:t>Social network or community</a:t>
            </a:r>
          </a:p>
        </p:txBody>
      </p:sp>
    </p:spTree>
    <p:extLst>
      <p:ext uri="{BB962C8B-B14F-4D97-AF65-F5344CB8AC3E}">
        <p14:creationId xmlns:p14="http://schemas.microsoft.com/office/powerpoint/2010/main" val="20910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5716-3BB4-A84A-AD4A-BB2381DD8C7A}"/>
              </a:ext>
            </a:extLst>
          </p:cNvPr>
          <p:cNvSpPr>
            <a:spLocks noGrp="1"/>
          </p:cNvSpPr>
          <p:nvPr>
            <p:ph type="title" idx="4294967295"/>
          </p:nvPr>
        </p:nvSpPr>
        <p:spPr>
          <a:xfrm>
            <a:off x="457200" y="247206"/>
            <a:ext cx="8229600" cy="1143000"/>
          </a:xfrm>
        </p:spPr>
        <p:txBody>
          <a:bodyPr/>
          <a:lstStyle/>
          <a:p>
            <a:r>
              <a:rPr lang="en-US" sz="3200" dirty="0"/>
              <a:t>Large, complex </a:t>
            </a:r>
            <a:r>
              <a:rPr lang="en-US" sz="3200" dirty="0" err="1"/>
              <a:t>organisations</a:t>
            </a:r>
            <a:r>
              <a:rPr lang="en-US" sz="3200" dirty="0"/>
              <a:t> may require transformation</a:t>
            </a:r>
          </a:p>
        </p:txBody>
      </p:sp>
      <p:sp>
        <p:nvSpPr>
          <p:cNvPr id="5" name="TextBox 4"/>
          <p:cNvSpPr txBox="1"/>
          <p:nvPr/>
        </p:nvSpPr>
        <p:spPr>
          <a:xfrm>
            <a:off x="526798" y="6073260"/>
            <a:ext cx="1119217" cy="215444"/>
          </a:xfrm>
          <a:prstGeom prst="rect">
            <a:avLst/>
          </a:prstGeom>
          <a:noFill/>
        </p:spPr>
        <p:txBody>
          <a:bodyPr wrap="none" rtlCol="0">
            <a:spAutoFit/>
          </a:bodyPr>
          <a:lstStyle/>
          <a:p>
            <a:r>
              <a:rPr lang="en-US" sz="800" i="1" dirty="0"/>
              <a:t>Source</a:t>
            </a:r>
            <a:r>
              <a:rPr lang="en-US" sz="800" dirty="0"/>
              <a:t>: Solis (2014)</a:t>
            </a:r>
            <a:endParaRPr lang="en-IN"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197" y="1385344"/>
            <a:ext cx="7059607" cy="4643701"/>
          </a:xfrm>
          <a:prstGeom prst="rect">
            <a:avLst/>
          </a:prstGeom>
        </p:spPr>
      </p:pic>
    </p:spTree>
    <p:extLst>
      <p:ext uri="{BB962C8B-B14F-4D97-AF65-F5344CB8AC3E}">
        <p14:creationId xmlns:p14="http://schemas.microsoft.com/office/powerpoint/2010/main" val="109815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775" y="170604"/>
            <a:ext cx="8426450" cy="810124"/>
          </a:xfrm>
        </p:spPr>
        <p:txBody>
          <a:bodyPr>
            <a:noAutofit/>
          </a:bodyPr>
          <a:lstStyle/>
          <a:p>
            <a:pPr algn="ctr"/>
            <a:r>
              <a:rPr lang="en-GB" sz="3200" b="1" dirty="0">
                <a:solidFill>
                  <a:srgbClr val="007BA4"/>
                </a:solidFill>
              </a:rPr>
              <a:t>Chapter 1 – Introducing Digital Marketing</a:t>
            </a:r>
          </a:p>
        </p:txBody>
      </p:sp>
      <p:sp>
        <p:nvSpPr>
          <p:cNvPr id="3" name="Content Placeholder 2"/>
          <p:cNvSpPr>
            <a:spLocks noGrp="1"/>
          </p:cNvSpPr>
          <p:nvPr>
            <p:ph idx="4294967295"/>
          </p:nvPr>
        </p:nvSpPr>
        <p:spPr>
          <a:xfrm>
            <a:off x="511821" y="1132967"/>
            <a:ext cx="8164635" cy="5040337"/>
          </a:xfrm>
        </p:spPr>
        <p:txBody>
          <a:bodyPr>
            <a:noAutofit/>
          </a:bodyPr>
          <a:lstStyle/>
          <a:p>
            <a:pPr marL="0" indent="0">
              <a:spcAft>
                <a:spcPts val="600"/>
              </a:spcAft>
              <a:buNone/>
            </a:pPr>
            <a:r>
              <a:rPr lang="en-GB" sz="2800" b="1" dirty="0">
                <a:latin typeface="+mj-lt"/>
              </a:rPr>
              <a:t>Learning objectives and topics:</a:t>
            </a:r>
            <a:endParaRPr lang="en-GB" sz="2400" dirty="0">
              <a:latin typeface="+mj-lt"/>
            </a:endParaRPr>
          </a:p>
          <a:p>
            <a:pPr marL="311150" indent="-311150">
              <a:buClr>
                <a:srgbClr val="007BA4"/>
              </a:buClr>
              <a:buFont typeface="Arial" panose="020B0604020202020204" pitchFamily="34" charset="0"/>
              <a:buChar char="•"/>
            </a:pPr>
            <a:r>
              <a:rPr lang="en-GB" sz="2400" dirty="0">
                <a:latin typeface="+mj-lt"/>
              </a:rPr>
              <a:t>Explain how the business opportunities and challenges of digital marketing can be managed using a strategic approach</a:t>
            </a:r>
          </a:p>
          <a:p>
            <a:pPr marL="712788" lvl="1" indent="-365125">
              <a:buClr>
                <a:srgbClr val="007BA4"/>
              </a:buClr>
              <a:buFont typeface="Arial" panose="020B0604020202020204" pitchFamily="34" charset="0"/>
              <a:buChar char="–"/>
            </a:pPr>
            <a:r>
              <a:rPr lang="en-GB" sz="2200" dirty="0">
                <a:latin typeface="+mj-lt"/>
              </a:rPr>
              <a:t>Introduction – how has digital marketing transformed marketing?</a:t>
            </a:r>
          </a:p>
          <a:p>
            <a:pPr marL="712788" lvl="1" indent="-365125">
              <a:buClr>
                <a:srgbClr val="007BA4"/>
              </a:buClr>
              <a:buFont typeface="Arial" panose="020B0604020202020204" pitchFamily="34" charset="0"/>
              <a:buChar char="–"/>
            </a:pPr>
            <a:r>
              <a:rPr lang="en-GB" sz="2200" dirty="0">
                <a:latin typeface="+mj-lt"/>
              </a:rPr>
              <a:t>Digital marketing goals and strategy</a:t>
            </a:r>
          </a:p>
          <a:p>
            <a:pPr marL="311150" indent="-311150">
              <a:buClr>
                <a:srgbClr val="007BA4"/>
              </a:buClr>
              <a:buFont typeface="Arial" panose="020B0604020202020204" pitchFamily="34" charset="0"/>
              <a:buChar char="•"/>
            </a:pPr>
            <a:r>
              <a:rPr lang="en-GB" sz="2400" dirty="0">
                <a:latin typeface="+mj-lt"/>
              </a:rPr>
              <a:t>Review the options to achieve communications goals using different types of digital media and platforms</a:t>
            </a:r>
          </a:p>
          <a:p>
            <a:pPr marL="712788" lvl="1" indent="-365125">
              <a:buClr>
                <a:srgbClr val="007BA4"/>
              </a:buClr>
              <a:buFont typeface="Arial" panose="020B0604020202020204" pitchFamily="34" charset="0"/>
              <a:buChar char="–"/>
            </a:pPr>
            <a:r>
              <a:rPr lang="en-GB" sz="2200" dirty="0">
                <a:latin typeface="+mj-lt"/>
              </a:rPr>
              <a:t>Digital marketing audiences and buyer behaviour</a:t>
            </a:r>
          </a:p>
          <a:p>
            <a:pPr marL="712788" lvl="1" indent="-365125">
              <a:buClr>
                <a:srgbClr val="007BA4"/>
              </a:buClr>
              <a:buFont typeface="Arial" panose="020B0604020202020204" pitchFamily="34" charset="0"/>
              <a:buChar char="–"/>
            </a:pPr>
            <a:r>
              <a:rPr lang="en-GB" sz="2200" dirty="0">
                <a:latin typeface="+mj-lt"/>
              </a:rPr>
              <a:t>Digital devices and digital platforms</a:t>
            </a:r>
          </a:p>
          <a:p>
            <a:pPr marL="712788" lvl="1" indent="-365125">
              <a:buClr>
                <a:srgbClr val="007BA4"/>
              </a:buClr>
              <a:buFont typeface="Arial" panose="020B0604020202020204" pitchFamily="34" charset="0"/>
              <a:buChar char="–"/>
            </a:pPr>
            <a:r>
              <a:rPr lang="en-GB" sz="2200" dirty="0">
                <a:latin typeface="+mj-lt"/>
              </a:rPr>
              <a:t>Digital media</a:t>
            </a:r>
          </a:p>
        </p:txBody>
      </p:sp>
    </p:spTree>
    <p:extLst>
      <p:ext uri="{BB962C8B-B14F-4D97-AF65-F5344CB8AC3E}">
        <p14:creationId xmlns:p14="http://schemas.microsoft.com/office/powerpoint/2010/main" val="429001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775" y="143938"/>
            <a:ext cx="8426450" cy="1359134"/>
          </a:xfrm>
        </p:spPr>
        <p:txBody>
          <a:bodyPr>
            <a:noAutofit/>
          </a:bodyPr>
          <a:lstStyle/>
          <a:p>
            <a:pPr algn="ctr"/>
            <a:r>
              <a:rPr lang="en-GB" sz="3200" b="1" dirty="0">
                <a:solidFill>
                  <a:srgbClr val="007BA4"/>
                </a:solidFill>
              </a:rPr>
              <a:t>Chapter 1 – Introducing Digital Marketing (Continued)</a:t>
            </a:r>
          </a:p>
        </p:txBody>
      </p:sp>
      <p:sp>
        <p:nvSpPr>
          <p:cNvPr id="3" name="Content Placeholder 2"/>
          <p:cNvSpPr>
            <a:spLocks noGrp="1"/>
          </p:cNvSpPr>
          <p:nvPr>
            <p:ph idx="4294967295"/>
          </p:nvPr>
        </p:nvSpPr>
        <p:spPr>
          <a:xfrm>
            <a:off x="513264" y="1713384"/>
            <a:ext cx="8064896" cy="4176713"/>
          </a:xfrm>
        </p:spPr>
        <p:txBody>
          <a:bodyPr>
            <a:noAutofit/>
          </a:bodyPr>
          <a:lstStyle/>
          <a:p>
            <a:pPr marL="311150" indent="-311150">
              <a:buClr>
                <a:srgbClr val="007BA4"/>
              </a:buClr>
              <a:buFont typeface="Arial" panose="020B0604020202020204" pitchFamily="34" charset="0"/>
              <a:buChar char="•"/>
            </a:pPr>
            <a:r>
              <a:rPr lang="en-GB" sz="2400" dirty="0">
                <a:latin typeface="+mj-lt"/>
              </a:rPr>
              <a:t>Review how different types of marketing data and technology can be used to improve audience experiences and support business goals</a:t>
            </a:r>
          </a:p>
          <a:p>
            <a:pPr marL="685800" lvl="1" indent="-365125">
              <a:buClr>
                <a:srgbClr val="007BA4"/>
              </a:buClr>
              <a:buFont typeface="Arial" panose="020B0604020202020204" pitchFamily="34" charset="0"/>
              <a:buChar char="–"/>
            </a:pPr>
            <a:r>
              <a:rPr lang="en-GB" sz="2200" dirty="0">
                <a:latin typeface="+mj-lt"/>
              </a:rPr>
              <a:t>Digital data</a:t>
            </a:r>
          </a:p>
          <a:p>
            <a:pPr marL="685800" lvl="1" indent="-365125">
              <a:buClr>
                <a:srgbClr val="007BA4"/>
              </a:buClr>
              <a:buFont typeface="Arial" panose="020B0604020202020204" pitchFamily="34" charset="0"/>
              <a:buChar char="–"/>
            </a:pPr>
            <a:r>
              <a:rPr lang="en-GB" sz="2200" dirty="0">
                <a:latin typeface="+mj-lt"/>
              </a:rPr>
              <a:t>Digital marketing technology</a:t>
            </a:r>
          </a:p>
          <a:p>
            <a:pPr lvl="1" indent="0">
              <a:buClr>
                <a:srgbClr val="007BA4"/>
              </a:buClr>
              <a:buNone/>
            </a:pPr>
            <a:endParaRPr lang="en-GB" sz="1600" dirty="0">
              <a:latin typeface="+mj-lt"/>
            </a:endParaRPr>
          </a:p>
        </p:txBody>
      </p:sp>
      <p:sp>
        <p:nvSpPr>
          <p:cNvPr id="6" name="Rectangle 5"/>
          <p:cNvSpPr/>
          <p:nvPr/>
        </p:nvSpPr>
        <p:spPr>
          <a:xfrm>
            <a:off x="547502" y="3861048"/>
            <a:ext cx="8416986" cy="769441"/>
          </a:xfrm>
          <a:prstGeom prst="rect">
            <a:avLst/>
          </a:prstGeom>
        </p:spPr>
        <p:txBody>
          <a:bodyPr wrap="square">
            <a:spAutoFit/>
          </a:bodyPr>
          <a:lstStyle/>
          <a:p>
            <a:pPr lvl="0">
              <a:spcBef>
                <a:spcPct val="20000"/>
              </a:spcBef>
            </a:pPr>
            <a:r>
              <a:rPr lang="en-GB" sz="2200" b="1" dirty="0"/>
              <a:t>Case study 1. </a:t>
            </a:r>
            <a:r>
              <a:rPr lang="en-GB" sz="2200" i="1" dirty="0"/>
              <a:t>Boo </a:t>
            </a:r>
            <a:r>
              <a:rPr lang="en-GB" sz="2200" i="1" dirty="0" err="1"/>
              <a:t>hoo</a:t>
            </a:r>
            <a:r>
              <a:rPr lang="en-GB" sz="2200" i="1" dirty="0"/>
              <a:t>: learning from Boo.com – the largest European dot.com failure and the success of Boohoo.com</a:t>
            </a:r>
          </a:p>
        </p:txBody>
      </p:sp>
    </p:spTree>
    <p:extLst>
      <p:ext uri="{BB962C8B-B14F-4D97-AF65-F5344CB8AC3E}">
        <p14:creationId xmlns:p14="http://schemas.microsoft.com/office/powerpoint/2010/main" val="67032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285C-EDCE-1A40-A94C-DC014678C33C}"/>
              </a:ext>
            </a:extLst>
          </p:cNvPr>
          <p:cNvSpPr>
            <a:spLocks noGrp="1"/>
          </p:cNvSpPr>
          <p:nvPr>
            <p:ph type="title" idx="4294967295"/>
          </p:nvPr>
        </p:nvSpPr>
        <p:spPr>
          <a:xfrm>
            <a:off x="457200" y="260648"/>
            <a:ext cx="8229600" cy="616766"/>
          </a:xfrm>
        </p:spPr>
        <p:txBody>
          <a:bodyPr/>
          <a:lstStyle/>
          <a:p>
            <a:r>
              <a:rPr lang="en-US" sz="3200" dirty="0"/>
              <a:t>What is digital marketing?</a:t>
            </a:r>
          </a:p>
        </p:txBody>
      </p:sp>
      <p:sp>
        <p:nvSpPr>
          <p:cNvPr id="3" name="Content Placeholder 2">
            <a:extLst>
              <a:ext uri="{FF2B5EF4-FFF2-40B4-BE49-F238E27FC236}">
                <a16:creationId xmlns:a16="http://schemas.microsoft.com/office/drawing/2014/main" id="{776FEDE3-100F-3949-B5AF-33E463044394}"/>
              </a:ext>
            </a:extLst>
          </p:cNvPr>
          <p:cNvSpPr>
            <a:spLocks noGrp="1"/>
          </p:cNvSpPr>
          <p:nvPr>
            <p:ph idx="4294967295"/>
          </p:nvPr>
        </p:nvSpPr>
        <p:spPr>
          <a:xfrm>
            <a:off x="524688" y="1170464"/>
            <a:ext cx="8229600" cy="5066824"/>
          </a:xfrm>
        </p:spPr>
        <p:txBody>
          <a:bodyPr>
            <a:normAutofit/>
          </a:bodyPr>
          <a:lstStyle/>
          <a:p>
            <a:pPr marL="0" indent="0">
              <a:buNone/>
            </a:pPr>
            <a:r>
              <a:rPr lang="en-GB" sz="2400" b="1" dirty="0"/>
              <a:t>Digital marketing </a:t>
            </a:r>
            <a:r>
              <a:rPr lang="en-GB" sz="2400" dirty="0"/>
              <a:t>can be simply defined as: </a:t>
            </a:r>
          </a:p>
          <a:p>
            <a:pPr marL="0" indent="0">
              <a:spcAft>
                <a:spcPts val="1200"/>
              </a:spcAft>
              <a:buNone/>
            </a:pPr>
            <a:r>
              <a:rPr lang="en-GB" sz="2400" i="1" dirty="0"/>
              <a:t>Achieving marketing objectives through applying digital media, data and technology</a:t>
            </a:r>
            <a:r>
              <a:rPr lang="en-GB" sz="2400" dirty="0"/>
              <a:t>. </a:t>
            </a:r>
          </a:p>
          <a:p>
            <a:pPr marL="0" indent="0">
              <a:buNone/>
            </a:pPr>
            <a:r>
              <a:rPr lang="en-GB" sz="2400" dirty="0"/>
              <a:t>This succinct definition helps remind us that it is the results delivered by technology that should determine investment in digital marketing, not the adoption of the technology! We also need to remember that despite the popularity of digital devices for product selection, entertainment and work, we still spend a lot of time in the real world, so integration with traditional media remains important in many sectors. </a:t>
            </a:r>
          </a:p>
          <a:p>
            <a:pPr marL="0" indent="0">
              <a:buNone/>
            </a:pPr>
            <a:endParaRPr lang="en-US" sz="2400" dirty="0"/>
          </a:p>
        </p:txBody>
      </p:sp>
    </p:spTree>
    <p:extLst>
      <p:ext uri="{BB962C8B-B14F-4D97-AF65-F5344CB8AC3E}">
        <p14:creationId xmlns:p14="http://schemas.microsoft.com/office/powerpoint/2010/main" val="325502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3338" y="275781"/>
            <a:ext cx="6537325" cy="587375"/>
          </a:xfrm>
        </p:spPr>
        <p:txBody>
          <a:bodyPr>
            <a:normAutofit/>
          </a:bodyPr>
          <a:lstStyle/>
          <a:p>
            <a:pPr algn="ctr"/>
            <a:r>
              <a:rPr lang="en-GB" sz="3200" b="1" dirty="0">
                <a:solidFill>
                  <a:srgbClr val="007BA4"/>
                </a:solidFill>
              </a:rPr>
              <a:t>Paid, owned and earned media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29" y="1124744"/>
            <a:ext cx="7644543" cy="5149091"/>
          </a:xfrm>
          <a:prstGeom prst="rect">
            <a:avLst/>
          </a:prstGeom>
        </p:spPr>
      </p:pic>
    </p:spTree>
    <p:extLst>
      <p:ext uri="{BB962C8B-B14F-4D97-AF65-F5344CB8AC3E}">
        <p14:creationId xmlns:p14="http://schemas.microsoft.com/office/powerpoint/2010/main" val="182697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5" y="246825"/>
            <a:ext cx="8147050" cy="1143000"/>
          </a:xfrm>
        </p:spPr>
        <p:txBody>
          <a:bodyPr>
            <a:noAutofit/>
          </a:bodyPr>
          <a:lstStyle/>
          <a:p>
            <a:pPr algn="ctr"/>
            <a:r>
              <a:rPr lang="en-GB" sz="3200" b="1" dirty="0">
                <a:solidFill>
                  <a:srgbClr val="007BA4"/>
                </a:solidFill>
              </a:rPr>
              <a:t>Digital marketing plans need to consider the 7Ds used a focus in the 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35" y="1778150"/>
            <a:ext cx="8444330" cy="3955106"/>
          </a:xfrm>
          <a:prstGeom prst="rect">
            <a:avLst/>
          </a:prstGeom>
        </p:spPr>
      </p:pic>
    </p:spTree>
    <p:extLst>
      <p:ext uri="{BB962C8B-B14F-4D97-AF65-F5344CB8AC3E}">
        <p14:creationId xmlns:p14="http://schemas.microsoft.com/office/powerpoint/2010/main" val="60618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602D-6030-4646-9204-75A909BD828B}"/>
              </a:ext>
            </a:extLst>
          </p:cNvPr>
          <p:cNvSpPr>
            <a:spLocks noGrp="1"/>
          </p:cNvSpPr>
          <p:nvPr>
            <p:ph type="title" idx="4294967295"/>
          </p:nvPr>
        </p:nvSpPr>
        <p:spPr>
          <a:xfrm>
            <a:off x="457200" y="247206"/>
            <a:ext cx="8229600" cy="1143000"/>
          </a:xfrm>
        </p:spPr>
        <p:txBody>
          <a:bodyPr/>
          <a:lstStyle/>
          <a:p>
            <a:r>
              <a:rPr lang="en-US" sz="3200" dirty="0"/>
              <a:t>The latest insights on digital marketing adoption?</a:t>
            </a:r>
          </a:p>
        </p:txBody>
      </p:sp>
      <p:sp>
        <p:nvSpPr>
          <p:cNvPr id="3" name="Content Placeholder 2">
            <a:extLst>
              <a:ext uri="{FF2B5EF4-FFF2-40B4-BE49-F238E27FC236}">
                <a16:creationId xmlns:a16="http://schemas.microsoft.com/office/drawing/2014/main" id="{DB85E528-561B-6341-83AE-7A0C4C76D7DA}"/>
              </a:ext>
            </a:extLst>
          </p:cNvPr>
          <p:cNvSpPr>
            <a:spLocks noGrp="1"/>
          </p:cNvSpPr>
          <p:nvPr>
            <p:ph idx="4294967295"/>
          </p:nvPr>
        </p:nvSpPr>
        <p:spPr>
          <a:xfrm>
            <a:off x="512064" y="1666520"/>
            <a:ext cx="8229600" cy="4525963"/>
          </a:xfrm>
        </p:spPr>
        <p:txBody>
          <a:bodyPr/>
          <a:lstStyle/>
          <a:p>
            <a:pPr marL="0" indent="0">
              <a:spcAft>
                <a:spcPts val="600"/>
              </a:spcAft>
              <a:buNone/>
            </a:pPr>
            <a:r>
              <a:rPr lang="en-US" sz="2400" dirty="0"/>
              <a:t>These presentations integrate the figures and tables from each chapter of the book explaining core concepts for students and lecturers. </a:t>
            </a:r>
          </a:p>
          <a:p>
            <a:pPr marL="0" indent="0">
              <a:spcAft>
                <a:spcPts val="600"/>
              </a:spcAft>
              <a:buNone/>
            </a:pPr>
            <a:r>
              <a:rPr lang="en-US" sz="2400" dirty="0"/>
              <a:t>They don’t contain the latest statistics on consumer and business adoption of the 7Ds of digital marketing since these change rapidly. </a:t>
            </a:r>
          </a:p>
          <a:p>
            <a:pPr marL="0" indent="0">
              <a:buNone/>
            </a:pPr>
            <a:r>
              <a:rPr lang="en-US" sz="2400" dirty="0"/>
              <a:t>Sources for the latest insights from each chapter and a downloadable presentation of the latest insights are available from www.davechaffey.com/book-support. </a:t>
            </a:r>
          </a:p>
        </p:txBody>
      </p:sp>
    </p:spTree>
    <p:extLst>
      <p:ext uri="{BB962C8B-B14F-4D97-AF65-F5344CB8AC3E}">
        <p14:creationId xmlns:p14="http://schemas.microsoft.com/office/powerpoint/2010/main" val="300449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01CFC8-28F0-FB49-974A-44A63B98F106}"/>
              </a:ext>
            </a:extLst>
          </p:cNvPr>
          <p:cNvSpPr>
            <a:spLocks noGrp="1"/>
          </p:cNvSpPr>
          <p:nvPr>
            <p:ph type="title" idx="4294967295"/>
          </p:nvPr>
        </p:nvSpPr>
        <p:spPr>
          <a:xfrm>
            <a:off x="457200" y="247206"/>
            <a:ext cx="8229600" cy="1143000"/>
          </a:xfrm>
        </p:spPr>
        <p:txBody>
          <a:bodyPr>
            <a:normAutofit fontScale="90000"/>
          </a:bodyPr>
          <a:lstStyle/>
          <a:p>
            <a:r>
              <a:rPr lang="en-US" dirty="0"/>
              <a:t>Consider how the 7Ds apply to a marketing campaign like this…</a:t>
            </a:r>
          </a:p>
        </p:txBody>
      </p:sp>
      <p:sp>
        <p:nvSpPr>
          <p:cNvPr id="3" name="TextBox 2"/>
          <p:cNvSpPr txBox="1"/>
          <p:nvPr/>
        </p:nvSpPr>
        <p:spPr>
          <a:xfrm>
            <a:off x="395536" y="6067564"/>
            <a:ext cx="6827510" cy="215444"/>
          </a:xfrm>
          <a:prstGeom prst="rect">
            <a:avLst/>
          </a:prstGeom>
          <a:noFill/>
        </p:spPr>
        <p:txBody>
          <a:bodyPr wrap="none" rtlCol="0">
            <a:spAutoFit/>
          </a:bodyPr>
          <a:lstStyle/>
          <a:p>
            <a:r>
              <a:rPr lang="en-US" sz="800" i="1" dirty="0"/>
              <a:t>Source</a:t>
            </a:r>
            <a:r>
              <a:rPr lang="en-US" sz="800" dirty="0"/>
              <a:t>: The BURGER KING</a:t>
            </a:r>
            <a:r>
              <a:rPr lang="en-US" sz="800" baseline="30000" dirty="0"/>
              <a:t>®</a:t>
            </a:r>
            <a:r>
              <a:rPr lang="en-US" sz="800" dirty="0"/>
              <a:t> and Whopper</a:t>
            </a:r>
            <a:r>
              <a:rPr lang="en-US" sz="800" baseline="30000" dirty="0"/>
              <a:t>®</a:t>
            </a:r>
            <a:r>
              <a:rPr lang="en-US" sz="800" dirty="0"/>
              <a:t> trademarks and images are used with permission from Burger King </a:t>
            </a:r>
            <a:r>
              <a:rPr lang="en-IN" sz="800" dirty="0"/>
              <a:t>Corporation. All rights reserved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10" y="1599036"/>
            <a:ext cx="7876180" cy="4193599"/>
          </a:xfrm>
          <a:prstGeom prst="rect">
            <a:avLst/>
          </a:prstGeom>
        </p:spPr>
      </p:pic>
    </p:spTree>
    <p:extLst>
      <p:ext uri="{BB962C8B-B14F-4D97-AF65-F5344CB8AC3E}">
        <p14:creationId xmlns:p14="http://schemas.microsoft.com/office/powerpoint/2010/main" val="301428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4B92A-571F-9144-ABE2-DB041C14DD78}"/>
              </a:ext>
            </a:extLst>
          </p:cNvPr>
          <p:cNvSpPr>
            <a:spLocks noGrp="1"/>
          </p:cNvSpPr>
          <p:nvPr>
            <p:ph type="title" idx="4294967295"/>
          </p:nvPr>
        </p:nvSpPr>
        <p:spPr>
          <a:xfrm>
            <a:off x="685800" y="2348880"/>
            <a:ext cx="7772400" cy="1362075"/>
          </a:xfrm>
        </p:spPr>
        <p:txBody>
          <a:bodyPr/>
          <a:lstStyle/>
          <a:p>
            <a:r>
              <a:rPr lang="en-US" dirty="0">
                <a:solidFill>
                  <a:srgbClr val="0A80A3"/>
                </a:solidFill>
              </a:rPr>
              <a:t>Digital marketing goals and strategy</a:t>
            </a:r>
          </a:p>
        </p:txBody>
      </p:sp>
    </p:spTree>
    <p:extLst>
      <p:ext uri="{BB962C8B-B14F-4D97-AF65-F5344CB8AC3E}">
        <p14:creationId xmlns:p14="http://schemas.microsoft.com/office/powerpoint/2010/main" val="35473436"/>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981DF6FD949479277F2472D00FEA7" ma:contentTypeVersion="17" ma:contentTypeDescription="Create a new document." ma:contentTypeScope="" ma:versionID="c9a32762dcbd6c5e0f6b51de6863c537">
  <xsd:schema xmlns:xsd="http://www.w3.org/2001/XMLSchema" xmlns:xs="http://www.w3.org/2001/XMLSchema" xmlns:p="http://schemas.microsoft.com/office/2006/metadata/properties" xmlns:ns2="c888f911-6bfd-442d-9fe5-f42f2f7a2c59" xmlns:ns3="c86649ca-290d-4237-b5ca-38108a4ea666" targetNamespace="http://schemas.microsoft.com/office/2006/metadata/properties" ma:root="true" ma:fieldsID="ef88fcde43fbf2b7859e96eae522f514" ns2:_="" ns3:_="">
    <xsd:import namespace="c888f911-6bfd-442d-9fe5-f42f2f7a2c59"/>
    <xsd:import namespace="c86649ca-290d-4237-b5ca-38108a4ea6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Videocompleted_x003f_"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f911-6bfd-442d-9fe5-f42f2f7a2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Videocompleted_x003f_" ma:index="20" nillable="true" ma:displayName="Video completed?" ma:default="0" ma:format="Dropdown" ma:internalName="Videocompleted_x003f_">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6649ca-290d-4237-b5ca-38108a4ea6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ideocompleted_x003f_ xmlns="c888f911-6bfd-442d-9fe5-f42f2f7a2c59">false</Videocompleted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9DA32-FB23-4F36-9CE2-02F2F96E0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88f911-6bfd-442d-9fe5-f42f2f7a2c59"/>
    <ds:schemaRef ds:uri="c86649ca-290d-4237-b5ca-38108a4ea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162C22-5EC1-4514-873A-C7AF6F8F3814}">
  <ds:schemaRefs>
    <ds:schemaRef ds:uri="http://schemas.microsoft.com/office/2006/metadata/properties"/>
    <ds:schemaRef ds:uri="http://schemas.microsoft.com/office/infopath/2007/PartnerControls"/>
    <ds:schemaRef ds:uri="c888f911-6bfd-442d-9fe5-f42f2f7a2c59"/>
    <ds:schemaRef ds:uri="http://schemas.openxmlformats.org/package/2006/metadata/core-properties"/>
    <ds:schemaRef ds:uri="http://www.w3.org/XML/1998/namespace"/>
    <ds:schemaRef ds:uri="http://purl.org/dc/elements/1.1/"/>
    <ds:schemaRef ds:uri="http://schemas.microsoft.com/office/2006/documentManagement/types"/>
    <ds:schemaRef ds:uri="c86649ca-290d-4237-b5ca-38108a4ea666"/>
    <ds:schemaRef ds:uri="http://purl.org/dc/dcmitype/"/>
    <ds:schemaRef ds:uri="http://purl.org/dc/terms/"/>
  </ds:schemaRefs>
</ds:datastoreItem>
</file>

<file path=customXml/itemProps3.xml><?xml version="1.0" encoding="utf-8"?>
<ds:datastoreItem xmlns:ds="http://schemas.openxmlformats.org/officeDocument/2006/customXml" ds:itemID="{2D9A3F61-13A4-47A6-BDA2-C2D344883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5104</TotalTime>
  <Words>525</Words>
  <Application>Microsoft Office PowerPoint</Application>
  <PresentationFormat>全屏显示(4:3)</PresentationFormat>
  <Paragraphs>64</Paragraphs>
  <Slides>14</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MS PGothic</vt:lpstr>
      <vt:lpstr>Arial</vt:lpstr>
      <vt:lpstr>Calibri</vt:lpstr>
      <vt:lpstr>Times</vt:lpstr>
      <vt:lpstr>Times New Roman</vt:lpstr>
      <vt:lpstr>Verdana</vt:lpstr>
      <vt:lpstr>3_Default Design</vt:lpstr>
      <vt:lpstr>PowerPoint 演示文稿</vt:lpstr>
      <vt:lpstr>Chapter 1 – Introducing Digital Marketing</vt:lpstr>
      <vt:lpstr>Chapter 1 – Introducing Digital Marketing (Continued)</vt:lpstr>
      <vt:lpstr>What is digital marketing?</vt:lpstr>
      <vt:lpstr>Paid, owned and earned media </vt:lpstr>
      <vt:lpstr>Digital marketing plans need to consider the 7Ds used a focus in the book</vt:lpstr>
      <vt:lpstr>The latest insights on digital marketing adoption?</vt:lpstr>
      <vt:lpstr>Consider how the 7Ds apply to a marketing campaign like this…</vt:lpstr>
      <vt:lpstr>Digital marketing goals and strategy</vt:lpstr>
      <vt:lpstr>Digital marketing is complex, so frameworks are useful to plan, manage and optimise</vt:lpstr>
      <vt:lpstr>PowerPoint 演示文稿</vt:lpstr>
      <vt:lpstr>The 5S goals</vt:lpstr>
      <vt:lpstr>Emphasis of digital marketing in different types of business. Your examples?</vt:lpstr>
      <vt:lpstr>Large, complex organisations may require transformation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nini</cp:lastModifiedBy>
  <cp:revision>237</cp:revision>
  <dcterms:created xsi:type="dcterms:W3CDTF">2019-02-27T10:38:23Z</dcterms:created>
  <dcterms:modified xsi:type="dcterms:W3CDTF">2024-06-08T02:22:17Z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0x010100138981DF6FD949479277F2472D00FEA7</vt:lpwstr>
  </property>
</Properties>
</file>